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2" r:id="rId3"/>
    <p:sldId id="257" r:id="rId4"/>
    <p:sldId id="258" r:id="rId5"/>
    <p:sldId id="259" r:id="rId6"/>
    <p:sldId id="261" r:id="rId7"/>
    <p:sldId id="262" r:id="rId8"/>
    <p:sldId id="280" r:id="rId9"/>
    <p:sldId id="281" r:id="rId10"/>
    <p:sldId id="263" r:id="rId11"/>
    <p:sldId id="266" r:id="rId12"/>
    <p:sldId id="265" r:id="rId13"/>
    <p:sldId id="267" r:id="rId14"/>
    <p:sldId id="268" r:id="rId15"/>
    <p:sldId id="271" r:id="rId16"/>
    <p:sldId id="276" r:id="rId17"/>
    <p:sldId id="275" r:id="rId18"/>
    <p:sldId id="277" r:id="rId19"/>
    <p:sldId id="278" r:id="rId20"/>
    <p:sldId id="279" r:id="rId21"/>
    <p:sldId id="283" r:id="rId22"/>
    <p:sldId id="290" r:id="rId23"/>
    <p:sldId id="284" r:id="rId24"/>
    <p:sldId id="301" r:id="rId25"/>
    <p:sldId id="287" r:id="rId26"/>
    <p:sldId id="288" r:id="rId27"/>
    <p:sldId id="289" r:id="rId28"/>
    <p:sldId id="291" r:id="rId29"/>
    <p:sldId id="292" r:id="rId30"/>
    <p:sldId id="293" r:id="rId31"/>
    <p:sldId id="294" r:id="rId32"/>
    <p:sldId id="296" r:id="rId33"/>
    <p:sldId id="297" r:id="rId34"/>
    <p:sldId id="295" r:id="rId35"/>
    <p:sldId id="298" r:id="rId36"/>
    <p:sldId id="300" r:id="rId37"/>
    <p:sldId id="299" r:id="rId38"/>
    <p:sldId id="285" r:id="rId39"/>
    <p:sldId id="286" r:id="rId4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083" autoAdjust="0"/>
  </p:normalViewPr>
  <p:slideViewPr>
    <p:cSldViewPr snapToGrid="0">
      <p:cViewPr varScale="1">
        <p:scale>
          <a:sx n="89" d="100"/>
          <a:sy n="89" d="100"/>
        </p:scale>
        <p:origin x="13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70A4D7-C3E4-4F52-AABF-09B039C57DD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E1D7FE-5A2E-4DAF-BC2D-3BA7C034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1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71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6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8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1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4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01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7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9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1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09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52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10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27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80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1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0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0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F8A79C1-9B50-49EB-BAAD-A0EC65DD1ADE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282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07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82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D62F9-69B0-4E5C-8C26-A90A8A9F37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7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385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1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8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27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7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83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2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D7FE-5A2E-4DAF-BC2D-3BA7C0340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8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3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600200"/>
            <a:ext cx="5592233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3925889"/>
            <a:ext cx="559223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D3707-E896-44A9-99DF-07DA2D69F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67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B60804-B994-4AC8-8E21-8FBEC131B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17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6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5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8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5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F9D5-8814-46CF-A931-9A990CB0A3D3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93D4-3361-4C20-9004-AA0E0DF22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ilded_Age.as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hyperlink" Target="An_Introduction_to_the_American_Industrial_Revolution.asf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n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</a:rPr>
              <a:t>Gilded Age</a:t>
            </a:r>
            <a:endParaRPr lang="en-US" sz="8800" dirty="0">
              <a:ln>
                <a:solidFill>
                  <a:srgbClr val="FFFF00"/>
                </a:solidFill>
              </a:ln>
              <a:solidFill>
                <a:srgbClr val="FFC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2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Rise of Big Business</a:t>
            </a:r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87688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600" dirty="0"/>
              <a:t>Andrew Carnegie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600" dirty="0" smtClean="0"/>
              <a:t>Steel</a:t>
            </a:r>
            <a:endParaRPr lang="en-US" sz="3600" dirty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600" dirty="0"/>
              <a:t>John D. </a:t>
            </a:r>
            <a:r>
              <a:rPr lang="en-US" sz="3600" dirty="0" smtClean="0"/>
              <a:t>Rockefeller</a:t>
            </a:r>
          </a:p>
          <a:p>
            <a:pPr marL="800100" lvl="2" indent="-342900">
              <a:spcBef>
                <a:spcPts val="1000"/>
              </a:spcBef>
              <a:defRPr/>
            </a:pPr>
            <a:r>
              <a:rPr lang="en-US" sz="3600" dirty="0"/>
              <a:t>U.S. Standard </a:t>
            </a:r>
            <a:r>
              <a:rPr lang="en-US" sz="3600" dirty="0" smtClean="0"/>
              <a:t>Oil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3600" dirty="0" smtClean="0"/>
              <a:t>J.P. Morgan</a:t>
            </a:r>
          </a:p>
          <a:p>
            <a:pPr lvl="1">
              <a:defRPr/>
            </a:pPr>
            <a:r>
              <a:rPr lang="en-US" sz="3600" dirty="0" smtClean="0"/>
              <a:t>Banker</a:t>
            </a:r>
            <a:endParaRPr lang="en-US" sz="3600" dirty="0"/>
          </a:p>
          <a:p>
            <a:pPr marL="0" indent="0">
              <a:buNone/>
              <a:defRPr/>
            </a:pPr>
            <a:endParaRPr lang="en-US" u="sng" dirty="0"/>
          </a:p>
        </p:txBody>
      </p:sp>
      <p:pic>
        <p:nvPicPr>
          <p:cNvPr id="10244" name="Picture 6" descr="carnegi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5060" y="0"/>
            <a:ext cx="30257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7" descr="rockefell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1885" y="2352174"/>
            <a:ext cx="3028950" cy="217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static.comicvine.com/uploads/original/12/128795/3840667-john-pierpont-morg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885" y="4706105"/>
            <a:ext cx="3028950" cy="21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Rise of Big Business</a:t>
            </a: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02168" y="1600200"/>
            <a:ext cx="5592233" cy="51054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u="sng" dirty="0"/>
              <a:t>Trusts</a:t>
            </a:r>
            <a:r>
              <a:rPr lang="en-US" dirty="0"/>
              <a:t> -A group of separate companies placed under the control of a single managing </a:t>
            </a:r>
            <a:r>
              <a:rPr lang="en-US" dirty="0" smtClean="0"/>
              <a:t>board</a:t>
            </a:r>
          </a:p>
          <a:p>
            <a:pPr>
              <a:buFont typeface="Arial" charset="0"/>
              <a:buChar char="►"/>
              <a:defRPr/>
            </a:pPr>
            <a:r>
              <a:rPr lang="en-US" u="sng" dirty="0" smtClean="0"/>
              <a:t>Monopoly</a:t>
            </a:r>
            <a:r>
              <a:rPr lang="en-US" dirty="0" smtClean="0"/>
              <a:t> - </a:t>
            </a:r>
            <a:r>
              <a:rPr lang="en-US" dirty="0"/>
              <a:t>complete control of a product or </a:t>
            </a:r>
            <a:r>
              <a:rPr lang="en-US" dirty="0" smtClean="0"/>
              <a:t>service</a:t>
            </a:r>
            <a:endParaRPr lang="en-US" dirty="0"/>
          </a:p>
          <a:p>
            <a:pPr eaLnBrk="1" hangingPunct="1">
              <a:buFont typeface="Arial" charset="0"/>
              <a:buChar char="►"/>
              <a:defRPr/>
            </a:pPr>
            <a:r>
              <a:rPr lang="en-US" u="sng" dirty="0" smtClean="0"/>
              <a:t>Social Darwinism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Laissez-Faire </a:t>
            </a:r>
            <a:endParaRPr lang="en-US" dirty="0"/>
          </a:p>
          <a:p>
            <a:pPr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“Captains of Industry”</a:t>
            </a:r>
          </a:p>
          <a:p>
            <a:pPr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“Robber </a:t>
            </a:r>
            <a:r>
              <a:rPr lang="en-US" b="1" dirty="0">
                <a:solidFill>
                  <a:srgbClr val="FF0000"/>
                </a:solidFill>
              </a:rPr>
              <a:t>Barons”</a:t>
            </a:r>
          </a:p>
          <a:p>
            <a:pPr>
              <a:lnSpc>
                <a:spcPct val="80000"/>
              </a:lnSpc>
              <a:buFont typeface="Arial" charset="0"/>
              <a:buChar char="►"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u="sng" dirty="0"/>
          </a:p>
          <a:p>
            <a:pPr eaLnBrk="1" hangingPunct="1">
              <a:buFont typeface="Arial" charset="0"/>
              <a:buChar char="►"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22" y="3109661"/>
            <a:ext cx="3393570" cy="3595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2398"/>
            <a:ext cx="2835882" cy="318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Rise of Big Business</a:t>
            </a:r>
          </a:p>
        </p:txBody>
      </p:sp>
      <p:sp>
        <p:nvSpPr>
          <p:cNvPr id="2150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432745" cy="5257800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400" u="sng" dirty="0"/>
              <a:t>Vertical Integration</a:t>
            </a:r>
          </a:p>
          <a:p>
            <a:pPr lvl="1" eaLnBrk="1" hangingPunct="1">
              <a:defRPr/>
            </a:pPr>
            <a:r>
              <a:rPr lang="en-US" dirty="0"/>
              <a:t>A process in which a company buys out all of the suppliers.  (Ex. coal and iron mines, ore freighters, </a:t>
            </a:r>
            <a:r>
              <a:rPr lang="en-US" dirty="0" smtClean="0"/>
              <a:t>RR lines</a:t>
            </a:r>
            <a:r>
              <a:rPr lang="en-US" dirty="0"/>
              <a:t>)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400" u="sng" dirty="0"/>
              <a:t>Horizontal Consolidation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-A process in which a company buys out or merges with all competing companies (JP Morgan bought out Carnegie steel and other companies)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pic>
        <p:nvPicPr>
          <p:cNvPr id="3074" name="Picture 2" descr="http://insidertestprep.com/wp-content/uploads/2013/05/Vertical-and-Horizontal-Integ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45" y="1600200"/>
            <a:ext cx="7626403" cy="37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Poor Working Conditions in the Late 1800’s</a:t>
            </a:r>
          </a:p>
        </p:txBody>
      </p:sp>
      <p:sp>
        <p:nvSpPr>
          <p:cNvPr id="3174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95300" y="1776664"/>
            <a:ext cx="4191000" cy="44989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Three Things to Work Out: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 smtClean="0"/>
              <a:t>Better Pay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 smtClean="0"/>
              <a:t>Better Working Conditions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 smtClean="0"/>
              <a:t>Shorter Workday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endParaRPr lang="en-US" sz="2400" dirty="0"/>
          </a:p>
        </p:txBody>
      </p:sp>
      <p:pic>
        <p:nvPicPr>
          <p:cNvPr id="18436" name="Picture 6" descr="child labor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300" y="1152818"/>
            <a:ext cx="4010865" cy="30881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11" descr="child labor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9" y="4022140"/>
            <a:ext cx="3615489" cy="241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child labor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164" y="1061475"/>
            <a:ext cx="4440998" cy="29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child labor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48" y="3437733"/>
            <a:ext cx="5182223" cy="345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Rise of Labor Unions</a:t>
            </a:r>
          </a:p>
        </p:txBody>
      </p:sp>
      <p:sp>
        <p:nvSpPr>
          <p:cNvPr id="348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54846" y="1342425"/>
            <a:ext cx="5168733" cy="4498975"/>
          </a:xfrm>
        </p:spPr>
        <p:txBody>
          <a:bodyPr/>
          <a:lstStyle/>
          <a:p>
            <a:pPr>
              <a:buFont typeface="Arial" charset="0"/>
              <a:buChar char="►"/>
              <a:defRPr/>
            </a:pPr>
            <a:r>
              <a:rPr lang="en-US" sz="2400" dirty="0"/>
              <a:t>The Purpose of a labor union was “strength in numbers.”  Attempted to gain better working conditions and pay</a:t>
            </a:r>
            <a:r>
              <a:rPr lang="en-US" sz="2400" dirty="0" smtClean="0"/>
              <a:t>. "</a:t>
            </a:r>
            <a:r>
              <a:rPr lang="en-US" sz="2400" dirty="0"/>
              <a:t>bread and butter" issues of wages, benefits, and work rules</a:t>
            </a:r>
          </a:p>
          <a:p>
            <a:pPr lvl="1">
              <a:buFont typeface="Arial" charset="0"/>
              <a:buChar char="►"/>
              <a:defRPr/>
            </a:pPr>
            <a:r>
              <a:rPr lang="en-US" sz="2000" u="sng" dirty="0"/>
              <a:t>The Knights of </a:t>
            </a:r>
            <a:r>
              <a:rPr lang="en-US" sz="2000" u="sng" dirty="0" smtClean="0"/>
              <a:t>Labor</a:t>
            </a:r>
          </a:p>
          <a:p>
            <a:pPr lvl="1">
              <a:buFont typeface="Arial" charset="0"/>
              <a:buChar char="►"/>
              <a:defRPr/>
            </a:pPr>
            <a:r>
              <a:rPr lang="en-US" sz="2000" u="sng" dirty="0" smtClean="0"/>
              <a:t>The </a:t>
            </a:r>
            <a:r>
              <a:rPr lang="en-US" sz="2000" u="sng" dirty="0"/>
              <a:t>American Federation of Labor (AFL</a:t>
            </a:r>
            <a:r>
              <a:rPr lang="en-US" sz="2000" u="sng" dirty="0" smtClean="0"/>
              <a:t>)</a:t>
            </a:r>
          </a:p>
          <a:p>
            <a:pPr lvl="1">
              <a:buFont typeface="Arial" charset="0"/>
              <a:buChar char="►"/>
              <a:defRPr/>
            </a:pPr>
            <a:r>
              <a:rPr lang="en-US" sz="2000" u="sng" dirty="0"/>
              <a:t>Industrial Workers of the World (IWW) or </a:t>
            </a:r>
            <a:r>
              <a:rPr lang="en-US" sz="2000" u="sng" dirty="0" smtClean="0"/>
              <a:t>Wobblies (Socialism)</a:t>
            </a:r>
          </a:p>
          <a:p>
            <a:pPr lvl="1">
              <a:buFont typeface="Arial" charset="0"/>
              <a:buChar char="►"/>
              <a:defRPr/>
            </a:pPr>
            <a:endParaRPr lang="en-US" sz="2000" u="sng" dirty="0"/>
          </a:p>
          <a:p>
            <a:pPr lvl="1">
              <a:buFont typeface="Arial" charset="0"/>
              <a:buChar char="►"/>
              <a:defRPr/>
            </a:pPr>
            <a:endParaRPr lang="en-US" sz="2000" u="sng" dirty="0"/>
          </a:p>
        </p:txBody>
      </p:sp>
      <p:pic>
        <p:nvPicPr>
          <p:cNvPr id="19461" name="Picture 7" descr="200px-KOLlar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7579" y="198816"/>
            <a:ext cx="1502441" cy="1401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180px-Gompers-Samuel-L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79998" y="59531"/>
            <a:ext cx="2371725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Lab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19" y="1769269"/>
            <a:ext cx="12477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300px-Ettor_IWW_barbers_stri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7218" y="3309938"/>
            <a:ext cx="4513097" cy="323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270px-IWW_demonstration_NY_19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263" y="4341278"/>
            <a:ext cx="3860881" cy="251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1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Setbacks for Labor Unions</a:t>
            </a:r>
          </a:p>
        </p:txBody>
      </p:sp>
      <p:sp>
        <p:nvSpPr>
          <p:cNvPr id="4301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06967" y="1756610"/>
            <a:ext cx="4939854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dirty="0" smtClean="0"/>
              <a:t>Inherent Divisions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dirty="0" smtClean="0"/>
              <a:t>Not focusing on “Bread and Butter”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dirty="0" smtClean="0"/>
              <a:t>Pushback from Businesses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u="sng" dirty="0" smtClean="0"/>
              <a:t>Great </a:t>
            </a:r>
            <a:r>
              <a:rPr lang="en-US" sz="2000" u="sng" dirty="0"/>
              <a:t>Railroad Strike of </a:t>
            </a:r>
            <a:r>
              <a:rPr lang="en-US" sz="2000" u="sng" dirty="0" smtClean="0"/>
              <a:t>1877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Protest wage cuts (Scabs)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000" u="sng" dirty="0"/>
              <a:t>Haymarket Riot </a:t>
            </a:r>
            <a:r>
              <a:rPr lang="en-US" sz="2000" u="sng" dirty="0" smtClean="0"/>
              <a:t>1886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Violent Result (Bombs)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000" u="sng" dirty="0"/>
              <a:t>Homestead </a:t>
            </a:r>
            <a:r>
              <a:rPr lang="en-US" sz="2000" u="sng" dirty="0" smtClean="0"/>
              <a:t>Strike-1892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Carnegie Steel (</a:t>
            </a:r>
            <a:r>
              <a:rPr lang="en-US" sz="1600" dirty="0" err="1" smtClean="0"/>
              <a:t>Pinkertons</a:t>
            </a:r>
            <a:r>
              <a:rPr lang="en-US" sz="1600" dirty="0" smtClean="0"/>
              <a:t>)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sz="2000" u="sng" dirty="0"/>
              <a:t>Pullman Strike </a:t>
            </a:r>
            <a:r>
              <a:rPr lang="en-US" sz="2000" u="sng" dirty="0" smtClean="0"/>
              <a:t>1894</a:t>
            </a:r>
          </a:p>
          <a:p>
            <a:pPr lvl="2">
              <a:buFont typeface="Wingdings" panose="05000000000000000000" pitchFamily="2" charset="2"/>
              <a:buChar char="Ø"/>
              <a:defRPr/>
            </a:pPr>
            <a:r>
              <a:rPr lang="en-US" sz="1600" dirty="0" smtClean="0"/>
              <a:t>Railroad</a:t>
            </a:r>
            <a:endParaRPr lang="en-US" sz="1600" dirty="0"/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endParaRPr lang="en-US" sz="2000" u="sng" dirty="0"/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endParaRPr lang="en-US" sz="2000" u="sng" dirty="0"/>
          </a:p>
        </p:txBody>
      </p:sp>
      <p:pic>
        <p:nvPicPr>
          <p:cNvPr id="8" name="Picture 9" descr="200px-Homestead_riot_harpers_3c26046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136" y="38100"/>
            <a:ext cx="23510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300px-Train_and_troo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97" y="4406859"/>
            <a:ext cx="3604303" cy="245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f.tqn.com/y/history1800s/1/W/A/M/-/-/Pullman-Strike-locomotive-3000-3x2g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7" y="4006097"/>
            <a:ext cx="4223009" cy="285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homicide.northwestern.edu/docs_fk/homicide/544/Anarchy1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32" y="958958"/>
            <a:ext cx="4546752" cy="29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39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Westward Expansion: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Manifest Destiny Part II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Romanticized time period (Cowboys &amp; Indians)</a:t>
            </a:r>
          </a:p>
          <a:p>
            <a:r>
              <a:rPr lang="en-US" dirty="0" smtClean="0"/>
              <a:t>New Markets/Resources </a:t>
            </a:r>
          </a:p>
          <a:p>
            <a:r>
              <a:rPr lang="en-US" dirty="0" smtClean="0"/>
              <a:t>Railroad  (Transcontinental Railroad – 1869)</a:t>
            </a:r>
          </a:p>
          <a:p>
            <a:r>
              <a:rPr lang="en-US" dirty="0" smtClean="0"/>
              <a:t>Mining </a:t>
            </a:r>
          </a:p>
          <a:p>
            <a:r>
              <a:rPr lang="en-US" altLang="en-US" dirty="0" smtClean="0"/>
              <a:t>1890 </a:t>
            </a:r>
            <a:r>
              <a:rPr lang="en-US" altLang="en-US" dirty="0"/>
              <a:t>Census = Frontier Settled and Closed</a:t>
            </a:r>
          </a:p>
          <a:p>
            <a:endParaRPr lang="en-US" dirty="0" smtClean="0"/>
          </a:p>
        </p:txBody>
      </p:sp>
      <p:pic>
        <p:nvPicPr>
          <p:cNvPr id="4" name="Picture 11" descr="http://content.lib.washington.edu/hegg/image/500500312002_56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8"/>
          <a:stretch/>
        </p:blipFill>
        <p:spPr>
          <a:xfrm>
            <a:off x="0" y="4251162"/>
            <a:ext cx="3769895" cy="2598817"/>
          </a:xfrm>
          <a:prstGeom prst="rect">
            <a:avLst/>
          </a:prstGeom>
          <a:noFill/>
        </p:spPr>
      </p:pic>
      <p:pic>
        <p:nvPicPr>
          <p:cNvPr id="5" name="Picture 12" descr="BENAB71026 -  Frederick S. Remington - Stampe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4328" y="4399703"/>
            <a:ext cx="3866461" cy="2458297"/>
          </a:xfrm>
          <a:prstGeom prst="rect">
            <a:avLst/>
          </a:prstGeom>
          <a:noFill/>
        </p:spPr>
      </p:pic>
      <p:pic>
        <p:nvPicPr>
          <p:cNvPr id="6" name="Picture 2" descr="http://conservapedia.com/images/b/bb/Cattle_Trai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87" y="126535"/>
            <a:ext cx="3295433" cy="390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www.pandagator.info/images/SanFran/chinese-railr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7587" y="4240515"/>
            <a:ext cx="3609474" cy="2609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1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8" y="0"/>
            <a:ext cx="10515600" cy="1325563"/>
          </a:xfrm>
        </p:spPr>
        <p:txBody>
          <a:bodyPr/>
          <a:lstStyle/>
          <a:p>
            <a:r>
              <a:rPr lang="en-US" dirty="0" smtClean="0"/>
              <a:t>Westward Expansion: Indians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48108"/>
            <a:ext cx="7491664" cy="5609892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By the end of the Civil War, all surviving Native Americans were living on the Plains and in the </a:t>
            </a:r>
            <a:r>
              <a:rPr lang="en-US" altLang="en-US" sz="2400" b="1" dirty="0" smtClean="0"/>
              <a:t>West.</a:t>
            </a:r>
            <a:endParaRPr lang="en-US" altLang="en-US" sz="2400" b="1" dirty="0"/>
          </a:p>
          <a:p>
            <a:pPr lvl="1"/>
            <a:r>
              <a:rPr lang="en-US" altLang="en-US" dirty="0" smtClean="0"/>
              <a:t>By </a:t>
            </a:r>
            <a:r>
              <a:rPr lang="en-US" altLang="en-US" dirty="0"/>
              <a:t>1900, virtually all were forced onto </a:t>
            </a:r>
            <a:r>
              <a:rPr lang="en-US" altLang="en-US" dirty="0" smtClean="0"/>
              <a:t>reservations</a:t>
            </a:r>
          </a:p>
          <a:p>
            <a:r>
              <a:rPr lang="en-US" altLang="en-US" sz="2400" b="1" dirty="0" smtClean="0"/>
              <a:t>Indian Wars </a:t>
            </a:r>
          </a:p>
          <a:p>
            <a:pPr lvl="1"/>
            <a:r>
              <a:rPr lang="en-US" altLang="en-US" dirty="0" smtClean="0"/>
              <a:t>Sand Creek Massacre </a:t>
            </a:r>
          </a:p>
          <a:p>
            <a:pPr lvl="1"/>
            <a:r>
              <a:rPr lang="en-US" altLang="en-US" dirty="0" smtClean="0"/>
              <a:t>Battle of Little Bighorn</a:t>
            </a:r>
          </a:p>
          <a:p>
            <a:pPr lvl="1"/>
            <a:r>
              <a:rPr lang="en-US" altLang="en-US" dirty="0" smtClean="0"/>
              <a:t>Wounded Knee </a:t>
            </a:r>
          </a:p>
          <a:p>
            <a:pPr lvl="1"/>
            <a:r>
              <a:rPr lang="en-US" altLang="en-US" dirty="0" smtClean="0"/>
              <a:t>Ghost Dance War</a:t>
            </a:r>
          </a:p>
          <a:p>
            <a:r>
              <a:rPr lang="en-US" altLang="en-US" sz="2400" dirty="0" smtClean="0"/>
              <a:t>1860 – 13 million buffalo </a:t>
            </a:r>
            <a:r>
              <a:rPr lang="en-US" altLang="en-US" sz="2400" dirty="0" smtClean="0">
                <a:sym typeface="Wingdings" panose="05000000000000000000" pitchFamily="2" charset="2"/>
              </a:rPr>
              <a:t> 1900 –  ~1000 left</a:t>
            </a:r>
            <a:endParaRPr lang="en-US" altLang="en-US" sz="2400" dirty="0" smtClean="0"/>
          </a:p>
          <a:p>
            <a:r>
              <a:rPr lang="en-US" altLang="en-US" sz="2400" dirty="0" smtClean="0"/>
              <a:t>1881 – Helen Hunt Jackson’s </a:t>
            </a:r>
            <a:r>
              <a:rPr lang="en-US" altLang="en-US" sz="2400" b="1" i="1" dirty="0" smtClean="0"/>
              <a:t>A Century of Dishonor </a:t>
            </a:r>
          </a:p>
          <a:p>
            <a:r>
              <a:rPr lang="en-US" altLang="en-US" sz="2400" b="1" dirty="0" smtClean="0"/>
              <a:t>Criminal Code of 1884 (Assimilation)</a:t>
            </a:r>
          </a:p>
          <a:p>
            <a:r>
              <a:rPr lang="en-US" altLang="en-US" sz="2400" b="1" dirty="0" smtClean="0"/>
              <a:t>Dawes Severalty Act (1887)</a:t>
            </a:r>
            <a:endParaRPr lang="en-US" altLang="en-US" sz="2400" b="1" dirty="0"/>
          </a:p>
        </p:txBody>
      </p:sp>
      <p:pic>
        <p:nvPicPr>
          <p:cNvPr id="6" name="Picture 2054" descr="image: Wounded Knee Creek battlef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72317"/>
            <a:ext cx="4038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www2.gsu.edu/~eslmlm/josep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4646" y="1248108"/>
            <a:ext cx="1659420" cy="2281155"/>
          </a:xfrm>
          <a:prstGeom prst="rect">
            <a:avLst/>
          </a:prstGeom>
          <a:noFill/>
        </p:spPr>
      </p:pic>
      <p:pic>
        <p:nvPicPr>
          <p:cNvPr id="8" name="Picture 7" descr="http://www.pbs.org/weta/thewest/people/images/sittingb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0564" y="1009234"/>
            <a:ext cx="1900589" cy="1926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1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Plight of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Homestead Act 1862: Free Land… IF….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</a:pPr>
            <a:r>
              <a:rPr lang="en-US" altLang="en-US" b="0" dirty="0" smtClean="0"/>
              <a:t>21 years-old and head of family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</a:pPr>
            <a:r>
              <a:rPr lang="en-US" altLang="en-US" b="0" dirty="0" smtClean="0"/>
              <a:t>Any U.S. citizen or immigrant that filed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</a:pPr>
            <a:r>
              <a:rPr lang="en-US" altLang="en-US" b="0" dirty="0" smtClean="0"/>
              <a:t>$10.00 fee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</a:pPr>
            <a:r>
              <a:rPr lang="en-US" altLang="en-US" b="0" dirty="0" smtClean="0"/>
              <a:t>Build house/ 6 Mo./Yr. a resident</a:t>
            </a:r>
          </a:p>
          <a:p>
            <a:pPr marL="990600" lvl="1" indent="-533400">
              <a:buFont typeface="Wingdings" panose="05000000000000000000" pitchFamily="2" charset="2"/>
              <a:buAutoNum type="arabicPeriod"/>
            </a:pPr>
            <a:r>
              <a:rPr lang="en-US" altLang="en-US" b="0" dirty="0" smtClean="0"/>
              <a:t>Farm plot for 5 years</a:t>
            </a:r>
          </a:p>
          <a:p>
            <a:r>
              <a:rPr lang="en-US" dirty="0" smtClean="0"/>
              <a:t>Difficult to Farm… </a:t>
            </a:r>
          </a:p>
          <a:p>
            <a:r>
              <a:rPr lang="en-US" dirty="0" err="1" smtClean="0"/>
              <a:t>Exodusters</a:t>
            </a:r>
            <a:r>
              <a:rPr lang="en-US" dirty="0" smtClean="0"/>
              <a:t> (African American Farmers)</a:t>
            </a:r>
          </a:p>
          <a:p>
            <a:endParaRPr lang="en-US" dirty="0"/>
          </a:p>
        </p:txBody>
      </p:sp>
      <p:pic>
        <p:nvPicPr>
          <p:cNvPr id="4" name="Picture 7" descr="http://www.danbrownart.com/images/windmills-sod%20bu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0"/>
            <a:ext cx="4371975" cy="3122613"/>
          </a:xfrm>
          <a:prstGeom prst="rect">
            <a:avLst/>
          </a:prstGeom>
          <a:noFill/>
        </p:spPr>
      </p:pic>
      <p:pic>
        <p:nvPicPr>
          <p:cNvPr id="5" name="Picture 7" descr="http://www.pbs.org/wnet/jimcrow/images/stories_people_single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48" y="3330952"/>
            <a:ext cx="2697236" cy="3186530"/>
          </a:xfrm>
          <a:prstGeom prst="rect">
            <a:avLst/>
          </a:prstGeom>
          <a:noFill/>
        </p:spPr>
      </p:pic>
      <p:pic>
        <p:nvPicPr>
          <p:cNvPr id="6" name="Picture 7" descr="http://www.webmonkeydesigns.net/misc/billy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6012" y="3487738"/>
            <a:ext cx="1961418" cy="3229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1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Corruption in Government</a:t>
            </a:r>
          </a:p>
        </p:txBody>
      </p:sp>
      <p:sp>
        <p:nvSpPr>
          <p:cNvPr id="890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71606" y="1316496"/>
            <a:ext cx="4191000" cy="5308893"/>
          </a:xfrm>
        </p:spPr>
        <p:txBody>
          <a:bodyPr>
            <a:noAutofit/>
          </a:bodyPr>
          <a:lstStyle/>
          <a:p>
            <a:pPr>
              <a:buFont typeface="Arial" charset="0"/>
              <a:buChar char="►"/>
              <a:defRPr/>
            </a:pPr>
            <a:r>
              <a:rPr lang="en-US" dirty="0" smtClean="0"/>
              <a:t>Some existed at the Federal or state level, but mostly at the municipal level (City) </a:t>
            </a:r>
          </a:p>
          <a:p>
            <a:pPr lvl="1">
              <a:buFont typeface="Arial" charset="0"/>
              <a:buChar char="►"/>
              <a:defRPr/>
            </a:pPr>
            <a:r>
              <a:rPr lang="en-US" sz="2800" dirty="0"/>
              <a:t>Political Machines </a:t>
            </a:r>
          </a:p>
          <a:p>
            <a:pPr lvl="2">
              <a:buFont typeface="Arial" charset="0"/>
              <a:buChar char="►"/>
              <a:defRPr/>
            </a:pPr>
            <a:r>
              <a:rPr lang="en-US" dirty="0"/>
              <a:t>Rig Elections </a:t>
            </a:r>
          </a:p>
          <a:p>
            <a:pPr lvl="1">
              <a:buFont typeface="Arial" charset="0"/>
              <a:buChar char="►"/>
              <a:defRPr/>
            </a:pPr>
            <a:r>
              <a:rPr lang="en-US" sz="2800" dirty="0"/>
              <a:t>Boss Tweed </a:t>
            </a:r>
            <a:r>
              <a:rPr lang="en-US" sz="2800" dirty="0" smtClean="0"/>
              <a:t>(Tammany </a:t>
            </a:r>
            <a:r>
              <a:rPr lang="en-US" sz="2800" dirty="0"/>
              <a:t>Hall</a:t>
            </a:r>
            <a:r>
              <a:rPr lang="en-US" sz="2800" dirty="0" smtClean="0"/>
              <a:t>)</a:t>
            </a:r>
            <a:endParaRPr lang="en-US" dirty="0" smtClean="0"/>
          </a:p>
          <a:p>
            <a:pPr>
              <a:buFont typeface="Arial" charset="0"/>
              <a:buChar char="►"/>
              <a:defRPr/>
            </a:pPr>
            <a:r>
              <a:rPr lang="en-US" dirty="0" smtClean="0"/>
              <a:t>Spoils System/Patronage </a:t>
            </a:r>
          </a:p>
        </p:txBody>
      </p:sp>
      <p:pic>
        <p:nvPicPr>
          <p:cNvPr id="40964" name="Picture 7" descr="200px-James_Abram_Garfield%2C_photo_portrait_seat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9200" y="1143000"/>
            <a:ext cx="14478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6343984" y="2994902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James Garfield</a:t>
            </a:r>
          </a:p>
        </p:txBody>
      </p:sp>
      <p:pic>
        <p:nvPicPr>
          <p:cNvPr id="40966" name="Picture 9" descr="180px-AssasinationPresGarfiel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9543" y="517984"/>
            <a:ext cx="2728913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11" descr="charles Guite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66" y="1209174"/>
            <a:ext cx="1411301" cy="178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10637566" y="2994902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panose="020B0604020202020204" pitchFamily="34" charset="0"/>
              </a:rPr>
              <a:t>Charles </a:t>
            </a:r>
            <a:r>
              <a:rPr lang="en-US" altLang="en-US" sz="1200" dirty="0" err="1">
                <a:latin typeface="Arial" panose="020B0604020202020204" pitchFamily="34" charset="0"/>
              </a:rPr>
              <a:t>Guiteau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13" name="Picture 7" descr="400px-Nast-Tamma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1637" y="3855368"/>
            <a:ext cx="37854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180px-Tweed-Boss-LO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41" y="3630693"/>
            <a:ext cx="16700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225px-Thomasnastselfportra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703" y="5253995"/>
            <a:ext cx="1676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8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Categories of the Gilded Age</a:t>
            </a:r>
            <a:br>
              <a:rPr lang="en-US" dirty="0" smtClean="0"/>
            </a:br>
            <a:r>
              <a:rPr lang="en-US" dirty="0" smtClean="0"/>
              <a:t>(Way to help you organize Period 6)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Industrialization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Urbanization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Rise of Big Business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Organization of Workers and Formation of Labor Unions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Westward Expansion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Plight of Farmers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Corruption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 in Big Business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690688"/>
            <a:ext cx="4455695" cy="4351338"/>
          </a:xfrm>
        </p:spPr>
        <p:txBody>
          <a:bodyPr/>
          <a:lstStyle/>
          <a:p>
            <a:r>
              <a:rPr lang="en-US" dirty="0" smtClean="0"/>
              <a:t>Attempts to expand business (Sometimes by illegal means) </a:t>
            </a:r>
          </a:p>
          <a:p>
            <a:pPr lvl="1"/>
            <a:r>
              <a:rPr lang="en-US" dirty="0" smtClean="0"/>
              <a:t>Trusts</a:t>
            </a:r>
          </a:p>
          <a:p>
            <a:pPr lvl="1"/>
            <a:r>
              <a:rPr lang="en-US" dirty="0" smtClean="0"/>
              <a:t>Monopolies </a:t>
            </a:r>
          </a:p>
        </p:txBody>
      </p:sp>
      <p:pic>
        <p:nvPicPr>
          <p:cNvPr id="8" name="Picture 6" descr="180px-Boss_Tweed%2C_Thomas_N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213" y="494130"/>
            <a:ext cx="4165660" cy="47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1"/>
          <a:stretch/>
        </p:blipFill>
        <p:spPr>
          <a:xfrm>
            <a:off x="701132" y="3845727"/>
            <a:ext cx="4592763" cy="30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Major Social Issues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Political Issues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Economic Issues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Social Issues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Regional Issues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&amp; Economic Issues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549"/>
            <a:ext cx="10515600" cy="1325563"/>
          </a:xfrm>
        </p:spPr>
        <p:txBody>
          <a:bodyPr/>
          <a:lstStyle/>
          <a:p>
            <a:r>
              <a:rPr lang="en-US" dirty="0" smtClean="0"/>
              <a:t>Currency Issue &amp; the Gold Standard (Eco.)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10" y="1408112"/>
            <a:ext cx="7175867" cy="544988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question becomes how are we going to back the money within the United States? </a:t>
            </a:r>
          </a:p>
          <a:p>
            <a:pPr marL="339725" indent="-339725">
              <a:spcBef>
                <a:spcPct val="50000"/>
              </a:spcBef>
              <a:buClr>
                <a:srgbClr val="C18B05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1873: Gold Standard (The amount of $ in circulation was limited by the amount of gold held in the treasury.)</a:t>
            </a:r>
          </a:p>
          <a:p>
            <a:pPr lvl="1">
              <a:spcBef>
                <a:spcPct val="50000"/>
              </a:spcBef>
              <a:buClr>
                <a:srgbClr val="C18B05"/>
              </a:buCl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a decrease in the amount of money in circulation</a:t>
            </a:r>
          </a:p>
          <a:p>
            <a:pPr lvl="1">
              <a:spcBef>
                <a:spcPct val="50000"/>
              </a:spcBef>
              <a:buClr>
                <a:srgbClr val="C18B05"/>
              </a:buCl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Lowered prices (bad for farmers trying to sell crops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spcBef>
                <a:spcPct val="50000"/>
              </a:spcBef>
              <a:buClr>
                <a:srgbClr val="C18B05"/>
              </a:buClr>
              <a:buSzPct val="90000"/>
              <a:buFont typeface="Wingdings" pitchFamily="2" charset="2"/>
              <a:buChar char="Ø"/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BIMETALISM</a:t>
            </a: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400" dirty="0" smtClean="0"/>
              <a:t>Strict vs. Limited = (Gold) vs (Silver &amp; Gold)</a:t>
            </a:r>
          </a:p>
          <a:p>
            <a:pPr lvl="1"/>
            <a:r>
              <a:rPr lang="en-US" dirty="0" smtClean="0"/>
              <a:t>32oz Silver = 1oz Gold</a:t>
            </a:r>
          </a:p>
          <a:p>
            <a:pPr marL="0" indent="0">
              <a:buNone/>
            </a:pPr>
            <a:r>
              <a:rPr lang="en-US" sz="2400" dirty="0" smtClean="0"/>
              <a:t>**At the Root of the Question is Inflation/Deflation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Pol_cartoon-Bimetal Bicyclist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63" y="1408112"/>
            <a:ext cx="4541518" cy="5285764"/>
          </a:xfrm>
          <a:prstGeom prst="rect">
            <a:avLst/>
          </a:prstGeom>
          <a:noFill/>
          <a:ln w="9525">
            <a:solidFill>
              <a:srgbClr val="7878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&amp; Silver Money “Bimetallism” – Farmers, Debtors, and start-up Businesses </a:t>
            </a:r>
          </a:p>
          <a:p>
            <a:pPr lvl="1"/>
            <a:r>
              <a:rPr lang="en-US" dirty="0" smtClean="0"/>
              <a:t>Borrow money at lower interest rates </a:t>
            </a:r>
          </a:p>
          <a:p>
            <a:pPr lvl="1"/>
            <a:r>
              <a:rPr lang="en-US" dirty="0" smtClean="0"/>
              <a:t>Pay off their loans more easily </a:t>
            </a:r>
          </a:p>
          <a:p>
            <a:r>
              <a:rPr lang="en-US" dirty="0" smtClean="0"/>
              <a:t>Just Gold “Gold Standard” – Bankers, Creditors, Investors, and established Businesses</a:t>
            </a:r>
          </a:p>
          <a:p>
            <a:pPr lvl="1"/>
            <a:r>
              <a:rPr lang="en-US" dirty="0" smtClean="0"/>
              <a:t>Dollars backed by gold would hold their value against inflation</a:t>
            </a:r>
          </a:p>
          <a:p>
            <a:pPr lvl="1"/>
            <a:r>
              <a:rPr lang="en-US" dirty="0" smtClean="0"/>
              <a:t>As the U.S. economy and population grew faster than the number of gold-backed dollars, each dollar would gain in value. </a:t>
            </a:r>
          </a:p>
          <a:p>
            <a:pPr lvl="2"/>
            <a:r>
              <a:rPr lang="en-US" dirty="0" smtClean="0"/>
              <a:t>1865-1895 = $ increased in value by as much as 300%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38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Tariffs (Eco.)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843954" cy="50323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en-US" altLang="en-US" dirty="0" smtClean="0"/>
              <a:t>After the Civil War, Congress raised</a:t>
            </a:r>
            <a:br>
              <a:rPr lang="en-US" altLang="en-US" dirty="0" smtClean="0"/>
            </a:br>
            <a:r>
              <a:rPr lang="en-US" altLang="en-US" dirty="0" smtClean="0"/>
              <a:t>tariffs to protect new US industries.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en-US" altLang="en-US" dirty="0" smtClean="0"/>
              <a:t>Big business wanted to continue this;</a:t>
            </a:r>
            <a:br>
              <a:rPr lang="en-US" altLang="en-US" dirty="0" smtClean="0"/>
            </a:br>
            <a:r>
              <a:rPr lang="en-US" altLang="en-US" dirty="0" smtClean="0"/>
              <a:t>consumers did not.</a:t>
            </a:r>
          </a:p>
          <a:p>
            <a:pPr lvl="1">
              <a:spcBef>
                <a:spcPct val="50000"/>
              </a:spcBef>
              <a:buClr>
                <a:srgbClr val="C00000"/>
              </a:buClr>
            </a:pPr>
            <a:r>
              <a:rPr lang="en-US" altLang="en-US" dirty="0" smtClean="0"/>
              <a:t>Tariffs raise prices on consumer goods</a:t>
            </a:r>
          </a:p>
          <a:p>
            <a:pPr>
              <a:spcBef>
                <a:spcPct val="50000"/>
              </a:spcBef>
              <a:buClr>
                <a:srgbClr val="C00000"/>
              </a:buClr>
            </a:pPr>
            <a:r>
              <a:rPr lang="en-US" altLang="en-US" dirty="0" smtClean="0"/>
              <a:t>1885 </a:t>
            </a:r>
            <a:r>
              <a:rPr lang="en-US" altLang="en-US" dirty="0" smtClean="0">
                <a:sym typeface="Wingdings" panose="05000000000000000000" pitchFamily="2" charset="2"/>
              </a:rPr>
              <a:t> tariffs earned the US $100 mil.</a:t>
            </a:r>
            <a:br>
              <a:rPr lang="en-US" altLang="en-US" dirty="0" smtClean="0">
                <a:sym typeface="Wingdings" panose="05000000000000000000" pitchFamily="2" charset="2"/>
              </a:rPr>
            </a:br>
            <a:r>
              <a:rPr lang="en-US" altLang="en-US" dirty="0" smtClean="0">
                <a:sym typeface="Wingdings" panose="05000000000000000000" pitchFamily="2" charset="2"/>
              </a:rPr>
              <a:t>          in surplus! (more than ½ fed. Revenue)</a:t>
            </a:r>
          </a:p>
          <a:p>
            <a:r>
              <a:rPr lang="en-US" dirty="0" smtClean="0"/>
              <a:t>Other countries also started placing taxes on US Farm Products  &amp; this hurt overseas sales </a:t>
            </a:r>
          </a:p>
          <a:p>
            <a:r>
              <a:rPr lang="en-US" dirty="0" smtClean="0"/>
              <a:t>From Farmers P.O.V- Industry is getting rich at the expense of rural America</a:t>
            </a:r>
          </a:p>
        </p:txBody>
      </p:sp>
      <p:pic>
        <p:nvPicPr>
          <p:cNvPr id="3074" name="Picture 2" descr="https://i.ytimg.com/vi/71ClJ8wzb4g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193195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736x/ea/38/2c/ea382c876e8593b46df3e67e7d64660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5"/>
          <a:stretch/>
        </p:blipFill>
        <p:spPr bwMode="auto">
          <a:xfrm>
            <a:off x="6943148" y="4104166"/>
            <a:ext cx="2268648" cy="205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logs.extension.org/mastergardener/files/2013/04/Pover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1" y="3700129"/>
            <a:ext cx="2708792" cy="20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201002"/>
            <a:ext cx="10515600" cy="1325563"/>
          </a:xfrm>
        </p:spPr>
        <p:txBody>
          <a:bodyPr/>
          <a:lstStyle/>
          <a:p>
            <a:r>
              <a:rPr lang="en-US" dirty="0" smtClean="0"/>
              <a:t>Civil Service Reform (Polit.)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31" y="1919408"/>
            <a:ext cx="6125308" cy="4938591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Attempted to end Patronage/Spoils </a:t>
            </a:r>
            <a:r>
              <a:rPr lang="en-US" dirty="0" smtClean="0"/>
              <a:t>System </a:t>
            </a:r>
            <a:r>
              <a:rPr lang="en-US" dirty="0" smtClean="0">
                <a:sym typeface="Wingdings" panose="05000000000000000000" pitchFamily="2" charset="2"/>
              </a:rPr>
              <a:t> Public outrage over Garfield assassination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1.  Creating the </a:t>
            </a:r>
            <a:r>
              <a:rPr lang="en-US" u="sng" dirty="0"/>
              <a:t>Civil Service Commission</a:t>
            </a:r>
            <a:r>
              <a:rPr lang="en-US" dirty="0"/>
              <a:t> which required appointed govt. officials to pass the </a:t>
            </a:r>
            <a:r>
              <a:rPr lang="en-US" u="sng" dirty="0"/>
              <a:t>Civil Service Exam</a:t>
            </a:r>
            <a:r>
              <a:rPr lang="en-US" dirty="0"/>
              <a:t> to base jobs on merit instead of friendship</a:t>
            </a:r>
          </a:p>
          <a:p>
            <a:pPr>
              <a:defRPr/>
            </a:pPr>
            <a:r>
              <a:rPr lang="en-US" dirty="0"/>
              <a:t>2.  Federal employees did not have to contribute to campaign funds</a:t>
            </a:r>
          </a:p>
          <a:p>
            <a:pPr>
              <a:defRPr/>
            </a:pPr>
            <a:r>
              <a:rPr lang="en-US" dirty="0"/>
              <a:t>3.  Federal employees could not be fired for political </a:t>
            </a:r>
            <a:r>
              <a:rPr lang="en-US" dirty="0" smtClean="0"/>
              <a:t>reasons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At first it only applied to 10% of federal employees, but later was expanded to most federal jobs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hatsupmrflynn.weebly.com/uploads/2/2/6/0/22606804/3776955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516" y="0"/>
            <a:ext cx="5167484" cy="284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iipublishing.com/politics/us/presidents/images/Garfield_assassination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06" y="2498652"/>
            <a:ext cx="3967414" cy="25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5.nrostatic.com/sites/default/files/styles/original_image_with_cropping/public/uploaded/pic_giant_052014_SM_The-New-Civil-Service-Reform.jpg?itok=l8oaTlX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954" y="4978472"/>
            <a:ext cx="3222046" cy="187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Laissez-faire vs. Socialism Debate (Polit.)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5" y="1576022"/>
            <a:ext cx="5556738" cy="50323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Laissez-Faire: </a:t>
            </a:r>
            <a:r>
              <a:rPr lang="en-US" dirty="0"/>
              <a:t>a policy or attitude of letting things take their own course, without interfering</a:t>
            </a:r>
            <a:r>
              <a:rPr lang="en-US" dirty="0" smtClean="0"/>
              <a:t>. Abstention by </a:t>
            </a:r>
            <a:r>
              <a:rPr lang="en-US" dirty="0"/>
              <a:t>governments from interfering in the workings of the free market.</a:t>
            </a:r>
            <a:endParaRPr lang="en-US" dirty="0" smtClean="0"/>
          </a:p>
          <a:p>
            <a:r>
              <a:rPr lang="en-US" dirty="0" smtClean="0"/>
              <a:t>Socialism: </a:t>
            </a:r>
            <a:r>
              <a:rPr lang="en-US" dirty="0"/>
              <a:t>a political and economic theory of social organization that advocates that the means of production, distribution, and exchange should be owned or regulated by the </a:t>
            </a:r>
            <a:r>
              <a:rPr lang="en-US" dirty="0" smtClean="0"/>
              <a:t>government</a:t>
            </a:r>
          </a:p>
          <a:p>
            <a:r>
              <a:rPr lang="en-US" dirty="0" smtClean="0"/>
              <a:t>Debate over the size and role of the Government</a:t>
            </a:r>
          </a:p>
          <a:p>
            <a:r>
              <a:rPr lang="en-US" dirty="0" smtClean="0"/>
              <a:t>Debate over government regulation of the Economy</a:t>
            </a:r>
          </a:p>
          <a:p>
            <a:r>
              <a:rPr lang="en-US" dirty="0" smtClean="0"/>
              <a:t>Laissez-Faire tradition but increasingly in Gilded Age a Push to regulate business </a:t>
            </a:r>
            <a:endParaRPr lang="en-US" dirty="0"/>
          </a:p>
        </p:txBody>
      </p:sp>
      <p:pic>
        <p:nvPicPr>
          <p:cNvPr id="1030" name="Picture 6" descr="https://upload.wikimedia.org/wikipedia/commons/d/dc/Socialist_Party_of_America_-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882" y="4457699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sers.humboldt.edu/ogayle/hist383/Capitali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59" y="1282409"/>
            <a:ext cx="39147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Issues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**These issues do not begin or end during this era… they just evolve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040"/>
            <a:ext cx="10515600" cy="4351338"/>
          </a:xfrm>
        </p:spPr>
        <p:txBody>
          <a:bodyPr/>
          <a:lstStyle/>
          <a:p>
            <a:r>
              <a:rPr lang="en-US" dirty="0" smtClean="0"/>
              <a:t>Antebellum Reform Movements: Temperance, Prison Reform, Abolitionism, Women’s Rights, Education 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193925"/>
            <a:ext cx="461889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3000" b="1" u="sng" dirty="0" smtClean="0">
                <a:latin typeface="+mn-lt"/>
              </a:rPr>
              <a:t>Early 19</a:t>
            </a:r>
            <a:r>
              <a:rPr lang="en-US" altLang="en-US" sz="3000" b="1" u="sng" baseline="30000" dirty="0" smtClean="0">
                <a:latin typeface="+mn-lt"/>
              </a:rPr>
              <a:t>th</a:t>
            </a:r>
            <a:r>
              <a:rPr lang="en-US" altLang="en-US" sz="3000" b="1" u="sng" dirty="0" smtClean="0">
                <a:latin typeface="+mn-lt"/>
              </a:rPr>
              <a:t> c Women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smtClean="0">
                <a:latin typeface="+mn-lt"/>
              </a:rPr>
              <a:t>Unable </a:t>
            </a:r>
            <a:r>
              <a:rPr lang="en-US" altLang="en-US" dirty="0">
                <a:latin typeface="+mn-lt"/>
              </a:rPr>
              <a:t>to vote.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Legal status of a minor.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Single </a:t>
            </a:r>
            <a:r>
              <a:rPr lang="en-US" altLang="en-US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n-US" dirty="0">
                <a:latin typeface="+mn-lt"/>
              </a:rPr>
              <a:t> could own her own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           property.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Married </a:t>
            </a:r>
            <a:r>
              <a:rPr lang="en-US" altLang="en-US" dirty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n-US" dirty="0">
                <a:latin typeface="+mn-lt"/>
              </a:rPr>
              <a:t> no control over her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property or her children.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Could not initiate divorce.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latin typeface="+mn-lt"/>
              </a:rPr>
              <a:t>Couldn’t make wills, sign a contract, or bring suit in court without her husband’s permission.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5663" y="2555631"/>
            <a:ext cx="6166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Cult of Domesticity = Slavery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 inspires women to improve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Abolition Movement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 1840s there’s a split in the abolitionist </a:t>
            </a:r>
            <a:r>
              <a:rPr lang="en-US" dirty="0" err="1" smtClean="0"/>
              <a:t>mvt</a:t>
            </a:r>
            <a:r>
              <a:rPr lang="en-US" dirty="0" smtClean="0"/>
              <a:t>. Over women’s role in 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15</a:t>
            </a:r>
            <a:r>
              <a:rPr lang="en-US" baseline="30000" dirty="0" smtClean="0"/>
              <a:t>th</a:t>
            </a:r>
            <a:r>
              <a:rPr lang="en-US" dirty="0" smtClean="0"/>
              <a:t> Amendment (Caused a split)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National Woman’s Suffrage Association – Susan B. Anthony &amp; Elizabeth Cady Stanton  [Refused to support]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American Woman’s Suffrage Association – Lucy Stone [supported]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Minor v. </a:t>
            </a:r>
            <a:r>
              <a:rPr lang="en-US" dirty="0" err="1" smtClean="0"/>
              <a:t>Hapersett</a:t>
            </a:r>
            <a:r>
              <a:rPr lang="en-US" dirty="0" smtClean="0"/>
              <a:t> (1875)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1910 women had the right to vote in Wyoming, Utah, Idaho, Colorado, and Washington.</a:t>
            </a:r>
            <a:endParaRPr lang="en-US" dirty="0" smtClean="0"/>
          </a:p>
          <a:p>
            <a:r>
              <a:rPr lang="en-US" dirty="0" smtClean="0"/>
              <a:t>**Women become more active in the late 1800s in spite of societal limitations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Gilded Age ( 1865 – 1898)</a:t>
            </a:r>
          </a:p>
        </p:txBody>
      </p:sp>
      <p:sp>
        <p:nvSpPr>
          <p:cNvPr id="307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66274" y="1371601"/>
            <a:ext cx="5763127" cy="54863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u="sng" dirty="0">
                <a:hlinkClick r:id="rId3" action="ppaction://hlinkfile"/>
              </a:rPr>
              <a:t>Gilded Age</a:t>
            </a:r>
            <a:r>
              <a:rPr lang="en-US" sz="2400" dirty="0">
                <a:hlinkClick r:id="rId3" action="ppaction://hlinkfile"/>
              </a:rPr>
              <a:t> </a:t>
            </a:r>
            <a:r>
              <a:rPr lang="en-US" sz="2400" dirty="0"/>
              <a:t>-Period when corruption existed in society but was overshadowed by the wealth of the period (“gilded” is when something is golden/beautiful on the surface but is really cheap/worthless underneath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dirty="0"/>
              <a:t>Abuses in business and government caused problems for immigrants, laborers, and farmers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dirty="0"/>
              <a:t>Term comes from a book written about the time period by Mark Twain and Charles Dudley Warner in 1873 </a:t>
            </a:r>
            <a:r>
              <a:rPr lang="en-US" sz="2400" i="1" dirty="0"/>
              <a:t>The Gilded Age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en-US" sz="2000" i="1" dirty="0"/>
          </a:p>
        </p:txBody>
      </p:sp>
      <p:pic>
        <p:nvPicPr>
          <p:cNvPr id="5125" name="Picture 8" descr="mark twain pi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1251" y="3924301"/>
            <a:ext cx="1617663" cy="2174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10"/>
          <p:cNvSpPr txBox="1">
            <a:spLocks noChangeArrowheads="1"/>
          </p:cNvSpPr>
          <p:nvPr/>
        </p:nvSpPr>
        <p:spPr bwMode="auto">
          <a:xfrm>
            <a:off x="7391400" y="6096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  <a:hlinkClick r:id="rId5" action="ppaction://hlinkfile"/>
              </a:rPr>
              <a:t>View Intro to America’s Industrial Revolution</a:t>
            </a:r>
            <a:endParaRPr lang="en-US" altLang="en-US" sz="1200">
              <a:latin typeface="Arial" panose="020B0604020202020204" pitchFamily="34" charset="0"/>
            </a:endParaRPr>
          </a:p>
        </p:txBody>
      </p:sp>
      <p:pic>
        <p:nvPicPr>
          <p:cNvPr id="12290" name="Picture 2" descr="https://upload.wikimedia.org/wikipedia/commons/5/53/Cornelius_Vanderbilt_II_Hou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34" y="234461"/>
            <a:ext cx="4856211" cy="3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, 14</a:t>
            </a:r>
            <a:r>
              <a:rPr lang="en-US" baseline="30000" dirty="0" smtClean="0"/>
              <a:t>th</a:t>
            </a:r>
            <a:r>
              <a:rPr lang="en-US" dirty="0" smtClean="0"/>
              <a:t> 15</a:t>
            </a:r>
            <a:r>
              <a:rPr lang="en-US" baseline="30000" dirty="0" smtClean="0"/>
              <a:t>th</a:t>
            </a:r>
            <a:r>
              <a:rPr lang="en-US" dirty="0" smtClean="0"/>
              <a:t> Amendments should have resolve the issues of African Americans but… Jim Crow </a:t>
            </a:r>
            <a:r>
              <a:rPr lang="en-US" dirty="0"/>
              <a:t>creating a system of legal racial segregation in public and private facilities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Lynchings</a:t>
            </a:r>
            <a:endParaRPr lang="en-US" dirty="0" smtClean="0"/>
          </a:p>
          <a:p>
            <a:r>
              <a:rPr lang="en-US" dirty="0" smtClean="0"/>
              <a:t>White Supremacy </a:t>
            </a:r>
          </a:p>
          <a:p>
            <a:r>
              <a:rPr lang="en-US" dirty="0" smtClean="0"/>
              <a:t>Barred from certain stores, restrooms, </a:t>
            </a:r>
            <a:r>
              <a:rPr lang="en-US" dirty="0" err="1" smtClean="0"/>
              <a:t>ect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8" name="Picture 2" descr="https://upload.wikimedia.org/wikipedia/commons/c/c9/Racistcampaignpost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057" y="2902135"/>
            <a:ext cx="4077729" cy="32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736x/6a/a4/7c/6aa47c0e80eef52cd6cbd5a3de8f22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00" y="0"/>
            <a:ext cx="1257299" cy="19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arkedailynews.com/wp-content/uploads/2011/01/Josephine-School-Segregation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4" y="4946676"/>
            <a:ext cx="3618982" cy="191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Immigrants: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Immigrants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new” immigrants of Gilded Age were from Southern &amp; Eastern Europe.</a:t>
            </a:r>
          </a:p>
          <a:p>
            <a:pPr lvl="1"/>
            <a:r>
              <a:rPr lang="en-US" dirty="0" smtClean="0"/>
              <a:t>didn’t speak English</a:t>
            </a:r>
            <a:endParaRPr lang="en-US" sz="1800" dirty="0" smtClean="0"/>
          </a:p>
          <a:p>
            <a:pPr lvl="1"/>
            <a:r>
              <a:rPr lang="en-US" dirty="0" smtClean="0"/>
              <a:t>tended to congregate in cities in ethnic communities</a:t>
            </a:r>
            <a:endParaRPr lang="en-US" sz="1800" dirty="0" smtClean="0"/>
          </a:p>
          <a:p>
            <a:pPr lvl="1"/>
            <a:r>
              <a:rPr lang="en-US" dirty="0" smtClean="0"/>
              <a:t>not protestant</a:t>
            </a:r>
            <a:endParaRPr lang="en-US" sz="1800" dirty="0" smtClean="0"/>
          </a:p>
          <a:p>
            <a:pPr lvl="1"/>
            <a:r>
              <a:rPr lang="en-US" dirty="0" smtClean="0"/>
              <a:t>associated with countries that had history of non-democratic rulers</a:t>
            </a:r>
            <a:endParaRPr lang="en-US" sz="1800" dirty="0" smtClean="0"/>
          </a:p>
          <a:p>
            <a:pPr marL="228600" lvl="3">
              <a:spcBef>
                <a:spcPts val="1000"/>
              </a:spcBef>
            </a:pPr>
            <a:r>
              <a:rPr lang="en-US" sz="2400" dirty="0" smtClean="0"/>
              <a:t>Italians, Polish, and Eastern European Jews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Old Immigrants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They were from Northern and Western Europe </a:t>
            </a:r>
          </a:p>
          <a:p>
            <a:pPr lvl="1"/>
            <a:r>
              <a:rPr lang="en-US" dirty="0" smtClean="0"/>
              <a:t>mainly white, English speaking protestants</a:t>
            </a:r>
          </a:p>
          <a:p>
            <a:pPr lvl="1"/>
            <a:r>
              <a:rPr lang="en-US" dirty="0" smtClean="0"/>
              <a:t>lots went to cities (especially Irish) but many went to country to farm – less visible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“The term </a:t>
            </a:r>
            <a:r>
              <a:rPr lang="en-US" b="1" dirty="0" smtClean="0"/>
              <a:t>Old Immigrant</a:t>
            </a:r>
            <a:r>
              <a:rPr lang="en-US" dirty="0" smtClean="0"/>
              <a:t> refers to someone who came to the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United States from Northern or Western Europe (i.e. Britain, France, Germany or Scandinavia)”</a:t>
            </a:r>
          </a:p>
          <a:p>
            <a:r>
              <a:rPr lang="en-US" sz="3100" dirty="0" smtClean="0"/>
              <a:t>England, Scotland, Sweden, Germany, Ireland, China, Japan and Mexico.</a:t>
            </a:r>
          </a:p>
          <a:p>
            <a:endParaRPr lang="en-US" dirty="0"/>
          </a:p>
        </p:txBody>
      </p:sp>
      <p:pic>
        <p:nvPicPr>
          <p:cNvPr id="8" name="Picture 7" descr="c0043bd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7785" y="0"/>
            <a:ext cx="2992049" cy="22995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2034" y="6396335"/>
            <a:ext cx="577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**Faced a lot of discrimination… Not WASPS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2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5943600" cy="2057400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latin typeface="Castellar" pitchFamily="18" charset="0"/>
              </a:rPr>
              <a:t>Ellis Island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124200"/>
            <a:ext cx="8839200" cy="3733800"/>
          </a:xfrm>
        </p:spPr>
        <p:txBody>
          <a:bodyPr/>
          <a:lstStyle/>
          <a:p>
            <a:r>
              <a:rPr lang="en-US" dirty="0" smtClean="0"/>
              <a:t>It is located at the mouth of the Hudson River in New York Harbor.</a:t>
            </a:r>
          </a:p>
          <a:p>
            <a:r>
              <a:rPr lang="en-US" dirty="0" smtClean="0"/>
              <a:t>Ellis Island was the location of the main entry facility for European immigrants entering the United States</a:t>
            </a:r>
          </a:p>
          <a:p>
            <a:r>
              <a:rPr lang="en-US" dirty="0" smtClean="0"/>
              <a:t>An estimated 17 million immigrants passed through its noisy bustling facilities </a:t>
            </a:r>
          </a:p>
        </p:txBody>
      </p:sp>
      <p:pic>
        <p:nvPicPr>
          <p:cNvPr id="6" name="Picture 5" descr="Ellis_Isla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1" y="0"/>
            <a:ext cx="4495799" cy="34467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4009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2238"/>
            <a:ext cx="4114800" cy="3382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dirty="0">
                <a:latin typeface="Castellar" pitchFamily="18" charset="0"/>
              </a:rPr>
              <a:t>Angel Island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3581400"/>
            <a:ext cx="9144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Located in San Francisco Bay </a:t>
            </a:r>
          </a:p>
          <a:p>
            <a:r>
              <a:rPr lang="en-US" dirty="0" smtClean="0"/>
              <a:t>The Immigration Station on the northeast corner of the island processed approximately one million Asian immigrants (primarily Chinese) </a:t>
            </a:r>
          </a:p>
          <a:p>
            <a:r>
              <a:rPr lang="en-US" dirty="0" smtClean="0"/>
              <a:t>Between 1910 &amp; 1940 about 50,000 Chinese immigrants entered the US through Angel Island </a:t>
            </a:r>
            <a:endParaRPr lang="en-US" dirty="0"/>
          </a:p>
        </p:txBody>
      </p:sp>
      <p:pic>
        <p:nvPicPr>
          <p:cNvPr id="4" name="Picture 3" descr="angel-is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050" y="-304800"/>
            <a:ext cx="6009151" cy="44958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122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Issues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North, South, West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Rapidly Urbanizing, Industrializing</a:t>
            </a:r>
          </a:p>
          <a:p>
            <a:r>
              <a:rPr lang="en-US" dirty="0" smtClean="0"/>
              <a:t>Became a lot wealthier </a:t>
            </a:r>
          </a:p>
          <a:p>
            <a:r>
              <a:rPr lang="en-US" dirty="0" smtClean="0"/>
              <a:t>Cities were Booming due to Immigration, Urbanization, &amp; Industrialization</a:t>
            </a:r>
          </a:p>
          <a:p>
            <a:r>
              <a:rPr lang="en-US" dirty="0" smtClean="0"/>
              <a:t>Diversity </a:t>
            </a:r>
            <a:endParaRPr lang="en-US" dirty="0"/>
          </a:p>
        </p:txBody>
      </p:sp>
      <p:pic>
        <p:nvPicPr>
          <p:cNvPr id="5122" name="Picture 2" descr="http://freepages.genealogy.rootsweb.ancestry.com/~lees/alees1843/nottinghamlacetradenew/nottslacemach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91" y="0"/>
            <a:ext cx="3466509" cy="253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thblocktheriseoflaborunions.weebly.com/uploads/4/0/7/5/40754963/5716360_or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35" y="4144466"/>
            <a:ext cx="3874165" cy="27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fasttrackteaching.com/burns/Unit_4_Cities/Chinatown_NYC_Mott_St_1905_dbloc_adj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30" y="3644198"/>
            <a:ext cx="4561072" cy="32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08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Stuck in Time </a:t>
            </a:r>
          </a:p>
          <a:p>
            <a:r>
              <a:rPr lang="en-US" dirty="0" smtClean="0"/>
              <a:t>Remains a 3</a:t>
            </a:r>
            <a:r>
              <a:rPr lang="en-US" baseline="30000" dirty="0" smtClean="0"/>
              <a:t>rd</a:t>
            </a:r>
            <a:r>
              <a:rPr lang="en-US" dirty="0" smtClean="0"/>
              <a:t> world country till the 1940s </a:t>
            </a:r>
          </a:p>
          <a:p>
            <a:r>
              <a:rPr lang="en-US" dirty="0" smtClean="0"/>
              <a:t>White Supremacy returns </a:t>
            </a:r>
          </a:p>
          <a:p>
            <a:r>
              <a:rPr lang="en-US" dirty="0" smtClean="0"/>
              <a:t>Lack of diversity (Economically &amp; Culturally)</a:t>
            </a:r>
          </a:p>
        </p:txBody>
      </p:sp>
      <p:pic>
        <p:nvPicPr>
          <p:cNvPr id="6146" name="Picture 2" descr="https://s-media-cache-ak0.pinimg.com/736x/20/ab/4d/20ab4da5db9285cb431a6ca25b1bd8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086" y="15081"/>
            <a:ext cx="3399913" cy="24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emory.loc.gov/award/nbhips/lca/109/10963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147" y="3139807"/>
            <a:ext cx="4166851" cy="32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ohiohistorycentral.org/images/2/2c/OHS_Om3000_3623433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850" y="0"/>
            <a:ext cx="2664743" cy="19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geh.org/fm/lwhprints/m197701830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344" y="4230062"/>
            <a:ext cx="3656261" cy="262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23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Closing of the Frontier </a:t>
            </a:r>
          </a:p>
          <a:p>
            <a:r>
              <a:rPr lang="en-US" dirty="0" smtClean="0"/>
              <a:t>Final Clash between Natives and US government </a:t>
            </a:r>
          </a:p>
          <a:p>
            <a:r>
              <a:rPr lang="en-US" dirty="0" smtClean="0"/>
              <a:t>Mining Towns </a:t>
            </a:r>
          </a:p>
          <a:p>
            <a:r>
              <a:rPr lang="en-US" dirty="0" smtClean="0"/>
              <a:t>Cowboys (Long Drives) </a:t>
            </a:r>
          </a:p>
          <a:p>
            <a:r>
              <a:rPr lang="en-US" dirty="0" smtClean="0"/>
              <a:t>Romantic Image of west (Life was actually really miserable)</a:t>
            </a:r>
            <a:endParaRPr lang="en-US" dirty="0"/>
          </a:p>
        </p:txBody>
      </p:sp>
      <p:pic>
        <p:nvPicPr>
          <p:cNvPr id="7170" name="Picture 2" descr="http://www-tc.pbs.org/wgbh/americanexperience/media/uploads/special_features/photo_gallery/billy_galler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192" y="-3237"/>
            <a:ext cx="3913808" cy="30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ducksters.com/history/westward_expansion/cowboy_ca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52974"/>
            <a:ext cx="42672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d1jrw5jterzxwu.cloudfront.net/sites/default/files/default/files/uploads/screen_shot_2013-03-29_at_6.29.26_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0" y="4215554"/>
            <a:ext cx="4063884" cy="26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-media-cache-ak0.pinimg.com/736x/c4/23/1b/c4231bc81dedc67f1b9dbecd7dfac92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79" y="4752913"/>
            <a:ext cx="2975986" cy="21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thestoryoftexas.com/upload/images/characters/cattle-folk/After%20the%20Death%20large_2038_CattleTrail1905-4-3-600.jpg?14531433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"/>
            <a:ext cx="2810842" cy="210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81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/>
              <a:t>Robber Baron or Captain of Industry?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58186" y="1568302"/>
            <a:ext cx="403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b="1" u="sng" dirty="0"/>
              <a:t>Robber Baron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late-nineteenth-century industrialists, especially those who ostentatiously displayed their wealth 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Wealthy manipulator of Government, paying corrupt officials to enact laws the support business= congress- tariffs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Squeezing out competition unfairly-creating monopolies and then enacting unfair rates or prices on consumers (RR-farmers)</a:t>
            </a:r>
          </a:p>
          <a:p>
            <a:pPr>
              <a:lnSpc>
                <a:spcPct val="80000"/>
              </a:lnSpc>
            </a:pPr>
            <a:r>
              <a:rPr lang="en-US" altLang="en-US" sz="1800" dirty="0"/>
              <a:t>Exploiters of the working class- who pay the workers as little as possible and reap huge profits</a:t>
            </a:r>
            <a:endParaRPr lang="en-US" altLang="en-US" sz="2000" dirty="0"/>
          </a:p>
          <a:p>
            <a:pPr lvl="1">
              <a:lnSpc>
                <a:spcPct val="80000"/>
              </a:lnSpc>
            </a:pPr>
            <a:endParaRPr lang="en-US" altLang="en-US" sz="1600" b="1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690888" y="1690688"/>
            <a:ext cx="4788687" cy="40881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b="1" u="sng" dirty="0"/>
              <a:t>Captain of Industry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Or “Industrial Statesman”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Capitalist leaders helped the country more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They deserve the riches they create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They provide progress, jobs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Drive technology</a:t>
            </a:r>
          </a:p>
          <a:p>
            <a:pPr lvl="1">
              <a:lnSpc>
                <a:spcPct val="80000"/>
              </a:lnSpc>
            </a:pPr>
            <a:r>
              <a:rPr lang="en-US" altLang="en-US" sz="1600" dirty="0"/>
              <a:t>Deserve the riches they create</a:t>
            </a:r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b="1" dirty="0"/>
              <a:t>"Millionaires are the bees that make the most honey and contribute most to the hive even after they have gorged themselves full."--</a:t>
            </a:r>
            <a:r>
              <a:rPr lang="en-US" altLang="en-US" sz="2000" dirty="0"/>
              <a:t>Andrew Carnegie</a:t>
            </a:r>
          </a:p>
        </p:txBody>
      </p:sp>
    </p:spTree>
    <p:extLst>
      <p:ext uri="{BB962C8B-B14F-4D97-AF65-F5344CB8AC3E}">
        <p14:creationId xmlns:p14="http://schemas.microsoft.com/office/powerpoint/2010/main" val="41890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686800" cy="1384300"/>
          </a:xfrm>
        </p:spPr>
        <p:txBody>
          <a:bodyPr/>
          <a:lstStyle/>
          <a:p>
            <a:r>
              <a:rPr lang="en-US" altLang="en-US" sz="3600"/>
              <a:t>1876-1890’s 6 Pres 4 were Republicans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61" y="1447800"/>
            <a:ext cx="10951285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Hayes- (</a:t>
            </a:r>
            <a:r>
              <a:rPr lang="en-US" altLang="en-US" sz="2400" b="1" dirty="0" err="1">
                <a:solidFill>
                  <a:srgbClr val="FF0000"/>
                </a:solidFill>
              </a:rPr>
              <a:t>Repub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  <a:r>
              <a:rPr lang="en-US" altLang="en-US" sz="2400" b="1" dirty="0"/>
              <a:t> 1876- disputed election Secret Deal, </a:t>
            </a:r>
            <a:r>
              <a:rPr lang="en-US" altLang="en-US" sz="2400" b="1" dirty="0" err="1"/>
              <a:t>ie</a:t>
            </a:r>
            <a:r>
              <a:rPr lang="en-US" altLang="en-US" sz="2400" b="1" dirty="0"/>
              <a:t>., Reconstruction Compromise of 1876, did not run again in 1880. 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Garfield</a:t>
            </a:r>
            <a:r>
              <a:rPr lang="en-US" altLang="en-US" sz="2400" b="1" dirty="0"/>
              <a:t> (</a:t>
            </a:r>
            <a:r>
              <a:rPr lang="en-US" altLang="en-US" sz="2400" b="1" dirty="0" err="1">
                <a:solidFill>
                  <a:srgbClr val="FF0000"/>
                </a:solidFill>
              </a:rPr>
              <a:t>Repub</a:t>
            </a:r>
            <a:r>
              <a:rPr lang="en-US" altLang="en-US" sz="2400" b="1" dirty="0"/>
              <a:t>) 1881, Assassinated by </a:t>
            </a:r>
            <a:r>
              <a:rPr lang="en-US" altLang="en-US" sz="2400" b="1" dirty="0" err="1"/>
              <a:t>Guiteau</a:t>
            </a:r>
            <a:r>
              <a:rPr lang="en-US" altLang="en-US" sz="2400" b="1" dirty="0"/>
              <a:t>, Office Seeker, 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Arthur-</a:t>
            </a:r>
            <a:r>
              <a:rPr lang="en-US" altLang="en-US" sz="2400" b="1" dirty="0"/>
              <a:t> VP under Garfield, allegations of corruption earlier in career, supported Civil Service Reform, not nominated for the next election</a:t>
            </a:r>
            <a:endParaRPr lang="en-US" altLang="en-US" sz="24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hlink"/>
                </a:solidFill>
              </a:rPr>
              <a:t>Cleveland (Dem)</a:t>
            </a:r>
            <a:r>
              <a:rPr lang="en-US" altLang="en-US" sz="2400" b="1" dirty="0"/>
              <a:t> close election against corrupt Blaine (</a:t>
            </a:r>
            <a:r>
              <a:rPr lang="en-US" altLang="en-US" sz="2400" b="1" dirty="0" err="1"/>
              <a:t>Repub</a:t>
            </a:r>
            <a:r>
              <a:rPr lang="en-US" altLang="en-US" sz="2400" b="1" dirty="0"/>
              <a:t>), lots of Mudslinging, adultery… pro-capitalist, low </a:t>
            </a:r>
            <a:r>
              <a:rPr lang="en-US" altLang="en-US" sz="2400" b="1" dirty="0" err="1"/>
              <a:t>tarriff</a:t>
            </a:r>
            <a:endParaRPr lang="en-US" altLang="en-US" sz="2400" b="1" dirty="0"/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Harrison- (</a:t>
            </a:r>
            <a:r>
              <a:rPr lang="en-US" altLang="en-US" sz="2400" b="1" dirty="0" err="1">
                <a:solidFill>
                  <a:srgbClr val="FF0000"/>
                </a:solidFill>
              </a:rPr>
              <a:t>Repub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  <a:r>
              <a:rPr lang="en-US" altLang="en-US" sz="2400" b="1" dirty="0"/>
              <a:t> 1888, close election, pro-tariff and big business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chemeClr val="hlink"/>
                </a:solidFill>
              </a:rPr>
              <a:t>Cleveland (Dem)</a:t>
            </a:r>
            <a:r>
              <a:rPr lang="en-US" altLang="en-US" sz="2400" b="1" dirty="0"/>
              <a:t> 1892- Runs and wins again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McKinley (</a:t>
            </a:r>
            <a:r>
              <a:rPr lang="en-US" altLang="en-US" sz="2400" b="1" dirty="0" err="1">
                <a:solidFill>
                  <a:srgbClr val="FF0000"/>
                </a:solidFill>
              </a:rPr>
              <a:t>Repub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  <a:r>
              <a:rPr lang="en-US" altLang="en-US" sz="2400" b="1" dirty="0"/>
              <a:t> 1896- Extremely pro business, pro- gold standard- will advocate strong laissez faire attitude in government, supported by the supreme court</a:t>
            </a:r>
          </a:p>
        </p:txBody>
      </p:sp>
    </p:spTree>
    <p:extLst>
      <p:ext uri="{BB962C8B-B14F-4D97-AF65-F5344CB8AC3E}">
        <p14:creationId xmlns:p14="http://schemas.microsoft.com/office/powerpoint/2010/main" val="5943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5571" y="114048"/>
            <a:ext cx="1138766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Industrialization:</a:t>
            </a:r>
          </a:p>
        </p:txBody>
      </p:sp>
      <p:sp>
        <p:nvSpPr>
          <p:cNvPr id="614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032875" y="-8021"/>
            <a:ext cx="2940301" cy="68437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800" dirty="0"/>
              <a:t>Thomas Edison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rgbClr val="FF0000"/>
                </a:solidFill>
              </a:rPr>
              <a:t>Perfected the light bulb in 1880, and motion </a:t>
            </a:r>
            <a:r>
              <a:rPr lang="en-US" sz="1800" dirty="0" smtClean="0">
                <a:solidFill>
                  <a:srgbClr val="FF0000"/>
                </a:solidFill>
              </a:rPr>
              <a:t>picture</a:t>
            </a:r>
            <a:endParaRPr lang="en-US" sz="18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Organized power plants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Established first research lab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800" u="sng" dirty="0"/>
              <a:t>Alexander Graham Bell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Telephone (1876)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800" u="sng" dirty="0"/>
              <a:t>Henry Ford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Assembly Line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800" u="sng" dirty="0"/>
              <a:t>George Eastman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Camera (1885)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800" u="sng" dirty="0"/>
              <a:t>Samuel Morse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Telegraph (1837)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800" dirty="0"/>
              <a:t>Wright Brothers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Airplane (1903)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1800" u="sng" dirty="0"/>
              <a:t>Christopher Sholes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Typewriter (1867)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u="sng" dirty="0" err="1"/>
              <a:t>Guglielmo</a:t>
            </a:r>
            <a:r>
              <a:rPr lang="en-US" sz="2000" u="sng" dirty="0"/>
              <a:t> Marconi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/>
              <a:t>Radio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47935" y="0"/>
            <a:ext cx="4644065" cy="6780213"/>
            <a:chOff x="5769142" y="1"/>
            <a:chExt cx="4644065" cy="6780213"/>
          </a:xfrm>
        </p:grpSpPr>
        <p:pic>
          <p:nvPicPr>
            <p:cNvPr id="2" name="Picture 6" descr="159px-Samuel_Morse"/>
            <p:cNvPicPr>
              <a:picLocks noGrp="1" noChangeAspect="1" noChangeArrowheads="1"/>
            </p:cNvPicPr>
            <p:nvPr>
              <p:ph sz="quarter" idx="2"/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396412" y="1"/>
              <a:ext cx="966788" cy="1295400"/>
            </a:xfr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9" name="Text Box 7"/>
            <p:cNvSpPr txBox="1">
              <a:spLocks noChangeArrowheads="1"/>
            </p:cNvSpPr>
            <p:nvPr/>
          </p:nvSpPr>
          <p:spPr bwMode="auto">
            <a:xfrm>
              <a:off x="8166247" y="5304"/>
              <a:ext cx="14478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00" dirty="0">
                  <a:latin typeface="Arial" panose="020B0604020202020204" pitchFamily="34" charset="0"/>
                </a:rPr>
                <a:t>Samuel Morse</a:t>
              </a:r>
            </a:p>
          </p:txBody>
        </p:sp>
        <p:pic>
          <p:nvPicPr>
            <p:cNvPr id="6150" name="Picture 8" descr="180px-1876_Bell_Speaking_into_Telephone"/>
            <p:cNvPicPr>
              <a:picLocks noGrp="1" noChangeAspect="1" noChangeArrowheads="1"/>
            </p:cNvPicPr>
            <p:nvPr>
              <p:ph sz="quarter" idx="3"/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94400" y="50801"/>
              <a:ext cx="2286000" cy="1879600"/>
            </a:xfr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10"/>
            <p:cNvSpPr txBox="1">
              <a:spLocks noChangeArrowheads="1"/>
            </p:cNvSpPr>
            <p:nvPr/>
          </p:nvSpPr>
          <p:spPr bwMode="auto">
            <a:xfrm>
              <a:off x="6246395" y="1944688"/>
              <a:ext cx="1981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 dirty="0">
                  <a:latin typeface="Arial" panose="020B0604020202020204" pitchFamily="34" charset="0"/>
                </a:rPr>
                <a:t>Alexander Graham Bell</a:t>
              </a:r>
            </a:p>
          </p:txBody>
        </p:sp>
        <p:pic>
          <p:nvPicPr>
            <p:cNvPr id="6152" name="Picture 11" descr="300px-Wrightfly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007" y="1294355"/>
              <a:ext cx="1981200" cy="118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12" descr="150px-Ford_assembly_line_-_19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929" y="5713414"/>
              <a:ext cx="10541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4" name="Picture 13" descr="180px-TypewriterPatent186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362201"/>
              <a:ext cx="1371600" cy="195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4" descr="200px-Studijskifotoaparat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648200"/>
              <a:ext cx="16256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5" descr="200px-Camera_obscur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5401" y="4572000"/>
              <a:ext cx="1285875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6" descr="250px-Smith_Premier_Typewrit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9142" y="2416177"/>
              <a:ext cx="1447800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Text Box 17"/>
            <p:cNvSpPr txBox="1">
              <a:spLocks noChangeArrowheads="1"/>
            </p:cNvSpPr>
            <p:nvPr/>
          </p:nvSpPr>
          <p:spPr bwMode="auto">
            <a:xfrm>
              <a:off x="7772400" y="5943601"/>
              <a:ext cx="1066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latin typeface="Arial" panose="020B0604020202020204" pitchFamily="34" charset="0"/>
                </a:rPr>
                <a:t>19</a:t>
              </a:r>
              <a:r>
                <a:rPr lang="en-US" altLang="en-US" sz="1000" baseline="30000">
                  <a:latin typeface="Arial" panose="020B0604020202020204" pitchFamily="34" charset="0"/>
                </a:rPr>
                <a:t>th</a:t>
              </a:r>
              <a:r>
                <a:rPr lang="en-US" altLang="en-US" sz="1000">
                  <a:latin typeface="Arial" panose="020B0604020202020204" pitchFamily="34" charset="0"/>
                </a:rPr>
                <a:t> Century Camera</a:t>
              </a:r>
            </a:p>
          </p:txBody>
        </p:sp>
        <p:sp>
          <p:nvSpPr>
            <p:cNvPr id="6159" name="Text Box 18"/>
            <p:cNvSpPr txBox="1">
              <a:spLocks noChangeArrowheads="1"/>
            </p:cNvSpPr>
            <p:nvPr/>
          </p:nvSpPr>
          <p:spPr bwMode="auto">
            <a:xfrm>
              <a:off x="6178216" y="3579813"/>
              <a:ext cx="1143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 dirty="0">
                  <a:latin typeface="Arial" panose="020B0604020202020204" pitchFamily="34" charset="0"/>
                </a:rPr>
                <a:t>19</a:t>
              </a:r>
              <a:r>
                <a:rPr lang="en-US" altLang="en-US" sz="1000" baseline="30000" dirty="0">
                  <a:latin typeface="Arial" panose="020B0604020202020204" pitchFamily="34" charset="0"/>
                </a:rPr>
                <a:t>th</a:t>
              </a:r>
              <a:r>
                <a:rPr lang="en-US" altLang="en-US" sz="1000" dirty="0">
                  <a:latin typeface="Arial" panose="020B0604020202020204" pitchFamily="34" charset="0"/>
                </a:rPr>
                <a:t> Century Typewriter</a:t>
              </a:r>
            </a:p>
          </p:txBody>
        </p:sp>
        <p:sp>
          <p:nvSpPr>
            <p:cNvPr id="6160" name="Text Box 19"/>
            <p:cNvSpPr txBox="1">
              <a:spLocks noChangeArrowheads="1"/>
            </p:cNvSpPr>
            <p:nvPr/>
          </p:nvSpPr>
          <p:spPr bwMode="auto">
            <a:xfrm>
              <a:off x="8991600" y="2438401"/>
              <a:ext cx="1371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 dirty="0">
                  <a:latin typeface="Arial" panose="020B0604020202020204" pitchFamily="34" charset="0"/>
                </a:rPr>
                <a:t>Wright Brothers on 1903 Flight</a:t>
              </a:r>
            </a:p>
          </p:txBody>
        </p:sp>
        <p:pic>
          <p:nvPicPr>
            <p:cNvPr id="6161" name="Picture 20" descr="Marcon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601" y="2895600"/>
              <a:ext cx="969963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Text Box 21"/>
            <p:cNvSpPr txBox="1">
              <a:spLocks noChangeArrowheads="1"/>
            </p:cNvSpPr>
            <p:nvPr/>
          </p:nvSpPr>
          <p:spPr bwMode="auto">
            <a:xfrm>
              <a:off x="8991600" y="4267201"/>
              <a:ext cx="914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000">
                  <a:latin typeface="Arial" panose="020B0604020202020204" pitchFamily="34" charset="0"/>
                </a:rPr>
                <a:t>Marconi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6166" y="1787345"/>
            <a:ext cx="39820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Phase of Industrialization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FAST!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By 1900 we were the #1 Manufacturing Power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**Need a Cheap labor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Rural </a:t>
            </a:r>
            <a:r>
              <a:rPr lang="en-US" sz="3200" dirty="0" smtClean="0">
                <a:sym typeface="Wingdings" panose="05000000000000000000" pitchFamily="2" charset="2"/>
              </a:rPr>
              <a:t> Urban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1822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Industrialization: </a:t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/>
              <a:t>Steel </a:t>
            </a:r>
            <a:r>
              <a:rPr lang="en-US" sz="4000" dirty="0" smtClean="0"/>
              <a:t>&amp; Railroad</a:t>
            </a:r>
            <a:endParaRPr lang="en-US" sz="4000" dirty="0"/>
          </a:p>
        </p:txBody>
      </p:sp>
      <p:sp>
        <p:nvSpPr>
          <p:cNvPr id="92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71825" y="1716505"/>
            <a:ext cx="4778542" cy="514149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u="sng" dirty="0"/>
              <a:t>Bessemer </a:t>
            </a:r>
            <a:r>
              <a:rPr lang="en-US" sz="2400" u="sng" dirty="0" smtClean="0"/>
              <a:t>Process</a:t>
            </a:r>
          </a:p>
          <a:p>
            <a:pPr lvl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000" dirty="0" smtClean="0"/>
              <a:t>Steel </a:t>
            </a:r>
            <a:r>
              <a:rPr lang="en-US" sz="2000" dirty="0"/>
              <a:t>is used in railroads, farm equipment, canned </a:t>
            </a:r>
            <a:r>
              <a:rPr lang="en-US" sz="2000" dirty="0" smtClean="0"/>
              <a:t>goods, sky scrapers, Bridges</a:t>
            </a:r>
          </a:p>
          <a:p>
            <a:pPr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dirty="0" smtClean="0"/>
              <a:t>Railroad Benefits</a:t>
            </a: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Stimulated growth of other industries (steel, iron, coal, lumber, glass)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Helped cities grow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Helped increase westward expansion of America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Standard time zones were created to get everyone on correct time</a:t>
            </a:r>
          </a:p>
          <a:p>
            <a:pPr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dirty="0" smtClean="0"/>
              <a:t>Railroad Corruption</a:t>
            </a: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Charged much higher rates to western farmers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Credit Mobilier Scandal 1868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endParaRPr lang="en-US" sz="2400" dirty="0"/>
          </a:p>
        </p:txBody>
      </p:sp>
      <p:pic>
        <p:nvPicPr>
          <p:cNvPr id="7172" name="Picture 6" descr="150px-Old_timer_structural_work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2900" y="33797"/>
            <a:ext cx="1752600" cy="140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7" descr="250px-Brooklyn_Brid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2833" y="1371600"/>
            <a:ext cx="2501900" cy="188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9" descr="300px-Bessemer_conver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7432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F69FAE9-E950-9521-EB82C496CD48FAA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3532188"/>
            <a:ext cx="23622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octupus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3886661"/>
            <a:ext cx="4800600" cy="29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r bridge made from ste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25" y="534795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Industrialization </a:t>
            </a:r>
            <a:r>
              <a:rPr lang="en-US" sz="4000" dirty="0" smtClean="0">
                <a:sym typeface="Wingdings" panose="05000000000000000000" pitchFamily="2" charset="2"/>
              </a:rPr>
              <a:t> Urbanization </a:t>
            </a:r>
            <a:endParaRPr lang="en-US" sz="4000" dirty="0"/>
          </a:p>
        </p:txBody>
      </p:sp>
      <p:sp>
        <p:nvSpPr>
          <p:cNvPr id="645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2651" y="1651794"/>
            <a:ext cx="4969785" cy="49649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u="sng" dirty="0"/>
              <a:t>Urbanization-</a:t>
            </a:r>
            <a:r>
              <a:rPr lang="en-US" sz="2400" dirty="0"/>
              <a:t> growth of </a:t>
            </a:r>
            <a:r>
              <a:rPr lang="en-US" sz="2400" dirty="0" smtClean="0"/>
              <a:t>cities</a:t>
            </a:r>
          </a:p>
          <a:p>
            <a:pPr lvl="1">
              <a:defRPr/>
            </a:pPr>
            <a:r>
              <a:rPr lang="en-US" sz="2000" dirty="0" smtClean="0"/>
              <a:t>Vertical</a:t>
            </a:r>
          </a:p>
          <a:p>
            <a:pPr lvl="1">
              <a:defRPr/>
            </a:pPr>
            <a:r>
              <a:rPr lang="en-US" sz="2000" dirty="0" smtClean="0"/>
              <a:t>Transportation </a:t>
            </a:r>
          </a:p>
          <a:p>
            <a:pPr lvl="1">
              <a:defRPr/>
            </a:pPr>
            <a:r>
              <a:rPr lang="en-US" sz="2000" dirty="0" smtClean="0"/>
              <a:t>Crowded</a:t>
            </a:r>
          </a:p>
          <a:p>
            <a:pPr lvl="1">
              <a:defRPr/>
            </a:pPr>
            <a:r>
              <a:rPr lang="en-US" sz="2000" dirty="0" smtClean="0"/>
              <a:t>Fast Paced</a:t>
            </a:r>
            <a:endParaRPr lang="en-US" sz="2000" dirty="0"/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3 reasons cities grew in late 1800’s and early 1900’s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New immigrants arrived in cities for 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As farm machines replaced farmers they moved to cities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African Americans left South after Civil War and came to Northern cities.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51" y="3192312"/>
            <a:ext cx="3100137" cy="2069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/>
          <a:stretch/>
        </p:blipFill>
        <p:spPr>
          <a:xfrm>
            <a:off x="8149388" y="3665962"/>
            <a:ext cx="4046337" cy="3192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32" y="0"/>
            <a:ext cx="4940968" cy="30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Problems in Cities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656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912" y="978568"/>
            <a:ext cx="4546088" cy="587943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300" dirty="0"/>
              <a:t>1.  Housing shortages- </a:t>
            </a:r>
            <a:r>
              <a:rPr lang="en-US" sz="2300" u="sng" dirty="0" smtClean="0"/>
              <a:t>Tenement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300" dirty="0" smtClean="0"/>
              <a:t>2</a:t>
            </a:r>
            <a:r>
              <a:rPr lang="en-US" sz="2300" dirty="0"/>
              <a:t>.  </a:t>
            </a:r>
            <a:r>
              <a:rPr lang="en-US" sz="2300" u="sng" dirty="0"/>
              <a:t>Transportation</a:t>
            </a:r>
            <a:r>
              <a:rPr lang="en-US" sz="2300" dirty="0"/>
              <a:t> 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300" dirty="0" smtClean="0"/>
              <a:t>3</a:t>
            </a:r>
            <a:r>
              <a:rPr lang="en-US" sz="2300" dirty="0"/>
              <a:t>.  </a:t>
            </a:r>
            <a:r>
              <a:rPr lang="en-US" sz="2300" u="sng" dirty="0"/>
              <a:t>Clean water</a:t>
            </a:r>
            <a:r>
              <a:rPr lang="en-US" sz="2300" dirty="0"/>
              <a:t> 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300" dirty="0" smtClean="0"/>
              <a:t>4</a:t>
            </a:r>
            <a:r>
              <a:rPr lang="en-US" sz="2300" dirty="0"/>
              <a:t>.  </a:t>
            </a:r>
            <a:r>
              <a:rPr lang="en-US" sz="2300" u="sng" dirty="0"/>
              <a:t>Waste and </a:t>
            </a:r>
            <a:r>
              <a:rPr lang="en-US" sz="2300" u="sng" dirty="0" smtClean="0"/>
              <a:t>garbage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300" dirty="0" smtClean="0"/>
              <a:t>5</a:t>
            </a:r>
            <a:r>
              <a:rPr lang="en-US" sz="2300" dirty="0"/>
              <a:t>.  </a:t>
            </a:r>
            <a:r>
              <a:rPr lang="en-US" sz="2300" u="sng" dirty="0"/>
              <a:t>Fires </a:t>
            </a:r>
            <a:endParaRPr lang="en-US" sz="2300" u="sng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300" dirty="0" smtClean="0"/>
              <a:t>6</a:t>
            </a:r>
            <a:r>
              <a:rPr lang="en-US" sz="2300" dirty="0"/>
              <a:t>.  </a:t>
            </a:r>
            <a:r>
              <a:rPr lang="en-US" sz="2300" u="sng" dirty="0" smtClean="0"/>
              <a:t>Crime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91" y="449648"/>
            <a:ext cx="7524298" cy="5964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01" y="1722232"/>
            <a:ext cx="7614288" cy="5138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308" y="449648"/>
            <a:ext cx="6908166" cy="5184775"/>
          </a:xfrm>
          <a:prstGeom prst="rect">
            <a:avLst/>
          </a:prstGeom>
        </p:spPr>
      </p:pic>
      <p:pic>
        <p:nvPicPr>
          <p:cNvPr id="18" name="Picture 17" descr="bandits-roost.jpg"/>
          <p:cNvPicPr>
            <a:picLocks noChangeAspect="1"/>
          </p:cNvPicPr>
          <p:nvPr/>
        </p:nvPicPr>
        <p:blipFill>
          <a:blip r:embed="rId6" cstate="print"/>
          <a:srcRect l="21398"/>
          <a:stretch>
            <a:fillRect/>
          </a:stretch>
        </p:blipFill>
        <p:spPr>
          <a:xfrm>
            <a:off x="1744730" y="2967197"/>
            <a:ext cx="2699711" cy="389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nement-y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477448"/>
            <a:ext cx="5181600" cy="3380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cago-polish-tenamen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3517"/>
          <a:stretch>
            <a:fillRect/>
          </a:stretch>
        </p:blipFill>
        <p:spPr>
          <a:xfrm>
            <a:off x="1524000" y="1"/>
            <a:ext cx="9144000" cy="3900221"/>
          </a:xfrm>
        </p:spPr>
      </p:pic>
      <p:pic>
        <p:nvPicPr>
          <p:cNvPr id="5" name="Picture 4" descr="ny-tene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1" y="3886200"/>
            <a:ext cx="408366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cago-1893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-1" t="16038" r="-159" b="10041"/>
          <a:stretch/>
        </p:blipFill>
        <p:spPr>
          <a:xfrm>
            <a:off x="0" y="-70338"/>
            <a:ext cx="12215445" cy="6916614"/>
          </a:xfrm>
        </p:spPr>
      </p:pic>
    </p:spTree>
    <p:extLst>
      <p:ext uri="{BB962C8B-B14F-4D97-AF65-F5344CB8AC3E}">
        <p14:creationId xmlns:p14="http://schemas.microsoft.com/office/powerpoint/2010/main" val="226783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2030</Words>
  <Application>Microsoft Office PowerPoint</Application>
  <PresentationFormat>Widescreen</PresentationFormat>
  <Paragraphs>325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Algerian</vt:lpstr>
      <vt:lpstr>Arial</vt:lpstr>
      <vt:lpstr>Calibri</vt:lpstr>
      <vt:lpstr>Calibri Light</vt:lpstr>
      <vt:lpstr>Castellar</vt:lpstr>
      <vt:lpstr>Tahoma</vt:lpstr>
      <vt:lpstr>Wingdings</vt:lpstr>
      <vt:lpstr>Office Theme</vt:lpstr>
      <vt:lpstr>Gilded Age</vt:lpstr>
      <vt:lpstr>7 Categories of the Gilded Age (Way to help you organize Period 6)</vt:lpstr>
      <vt:lpstr>Gilded Age ( 1865 – 1898)</vt:lpstr>
      <vt:lpstr>Industrialization:</vt:lpstr>
      <vt:lpstr>Industrialization:  The Steel &amp; Railroad</vt:lpstr>
      <vt:lpstr>Industrialization  Urbanization </vt:lpstr>
      <vt:lpstr>Problems in Cities </vt:lpstr>
      <vt:lpstr>PowerPoint Presentation</vt:lpstr>
      <vt:lpstr>PowerPoint Presentation</vt:lpstr>
      <vt:lpstr>The Rise of Big Business</vt:lpstr>
      <vt:lpstr>The Rise of Big Business</vt:lpstr>
      <vt:lpstr>The Rise of Big Business</vt:lpstr>
      <vt:lpstr>Poor Working Conditions in the Late 1800’s</vt:lpstr>
      <vt:lpstr>The Rise of Labor Unions</vt:lpstr>
      <vt:lpstr>Setbacks for Labor Unions</vt:lpstr>
      <vt:lpstr>Westward Expansion:  Manifest Destiny Part II (?)</vt:lpstr>
      <vt:lpstr>Westward Expansion: Indians </vt:lpstr>
      <vt:lpstr>Plight of Farmers</vt:lpstr>
      <vt:lpstr>Corruption in Government</vt:lpstr>
      <vt:lpstr>Corruption in Big Business </vt:lpstr>
      <vt:lpstr>4 Major Social Issues </vt:lpstr>
      <vt:lpstr>Political &amp; Economic Issues</vt:lpstr>
      <vt:lpstr>Currency Issue &amp; the Gold Standard (Eco.) </vt:lpstr>
      <vt:lpstr>Money Question</vt:lpstr>
      <vt:lpstr>Tariffs (Eco.)</vt:lpstr>
      <vt:lpstr>Civil Service Reform (Polit.)</vt:lpstr>
      <vt:lpstr>Laissez-faire vs. Socialism Debate (Polit.) </vt:lpstr>
      <vt:lpstr>Social Issues </vt:lpstr>
      <vt:lpstr>Women: </vt:lpstr>
      <vt:lpstr>African Americans: </vt:lpstr>
      <vt:lpstr>Immigrants: </vt:lpstr>
      <vt:lpstr>Ellis Island</vt:lpstr>
      <vt:lpstr>Angel Island </vt:lpstr>
      <vt:lpstr>Regional Issues</vt:lpstr>
      <vt:lpstr>The North</vt:lpstr>
      <vt:lpstr>The South</vt:lpstr>
      <vt:lpstr>The West</vt:lpstr>
      <vt:lpstr>Robber Baron or Captain of Industry?</vt:lpstr>
      <vt:lpstr>1876-1890’s 6 Pres 4 were Republicans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Ferrari, Christina, N (OTHS)</dc:creator>
  <cp:lastModifiedBy>Hitch, Jennifer P (OTHS)</cp:lastModifiedBy>
  <cp:revision>48</cp:revision>
  <cp:lastPrinted>2016-01-28T12:44:53Z</cp:lastPrinted>
  <dcterms:created xsi:type="dcterms:W3CDTF">2016-01-27T15:13:22Z</dcterms:created>
  <dcterms:modified xsi:type="dcterms:W3CDTF">2018-12-19T20:04:04Z</dcterms:modified>
</cp:coreProperties>
</file>