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5"/>
  </p:handoutMasterIdLst>
  <p:sldIdLst>
    <p:sldId id="256" r:id="rId2"/>
    <p:sldId id="270" r:id="rId3"/>
    <p:sldId id="257" r:id="rId4"/>
    <p:sldId id="274" r:id="rId5"/>
    <p:sldId id="259" r:id="rId6"/>
    <p:sldId id="271" r:id="rId7"/>
    <p:sldId id="258" r:id="rId8"/>
    <p:sldId id="260" r:id="rId9"/>
    <p:sldId id="278" r:id="rId10"/>
    <p:sldId id="261" r:id="rId11"/>
    <p:sldId id="262" r:id="rId12"/>
    <p:sldId id="263" r:id="rId13"/>
    <p:sldId id="275" r:id="rId14"/>
    <p:sldId id="264" r:id="rId15"/>
    <p:sldId id="268" r:id="rId16"/>
    <p:sldId id="269" r:id="rId17"/>
    <p:sldId id="277" r:id="rId18"/>
    <p:sldId id="265" r:id="rId19"/>
    <p:sldId id="272" r:id="rId20"/>
    <p:sldId id="266" r:id="rId21"/>
    <p:sldId id="276" r:id="rId22"/>
    <p:sldId id="267" r:id="rId23"/>
    <p:sldId id="273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9A8B7B-CC95-43BD-AE9F-C0489D429738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5F7B9F-7ED6-4314-BFCE-49580A57B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3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Development of international trade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738869"/>
          </a:xfrm>
        </p:spPr>
        <p:txBody>
          <a:bodyPr>
            <a:normAutofit/>
          </a:bodyPr>
          <a:lstStyle/>
          <a:p>
            <a:r>
              <a:rPr lang="en-US" dirty="0" smtClean="0"/>
              <a:t>600 BCE – 600 </a:t>
            </a:r>
            <a:r>
              <a:rPr lang="en-US" dirty="0" smtClean="0"/>
              <a:t>CE</a:t>
            </a:r>
          </a:p>
          <a:p>
            <a:endParaRPr lang="en-US" dirty="0"/>
          </a:p>
          <a:p>
            <a:r>
              <a:rPr lang="en-US" dirty="0" smtClean="0"/>
              <a:t>Page 21 of your notebook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Silk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51" y="1581666"/>
            <a:ext cx="11168449" cy="463702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Most extensive of the land-based trade routes in the world</a:t>
            </a:r>
          </a:p>
          <a:p>
            <a:pPr lvl="1"/>
            <a:r>
              <a:rPr lang="en-US" dirty="0" smtClean="0"/>
              <a:t>Named because of the highly valued silk traded</a:t>
            </a:r>
          </a:p>
          <a:p>
            <a:r>
              <a:rPr lang="en-US" b="1" dirty="0" smtClean="0"/>
              <a:t>Other items:</a:t>
            </a:r>
          </a:p>
          <a:p>
            <a:pPr lvl="1"/>
            <a:r>
              <a:rPr lang="en-US" dirty="0" smtClean="0"/>
              <a:t>Horses, spices, furs, ivories, tea, porcelain (china), cotton, rice, camels, glass, gold, fur cattle, olive oil, perfumes</a:t>
            </a:r>
          </a:p>
          <a:p>
            <a:r>
              <a:rPr lang="en-US" b="1" dirty="0" smtClean="0"/>
              <a:t>Exchange of grains and fabrics across Eurasia = changed farming techniques </a:t>
            </a:r>
            <a:r>
              <a:rPr lang="en-US" dirty="0" smtClean="0"/>
              <a:t>crops in new regions</a:t>
            </a:r>
          </a:p>
          <a:p>
            <a:pPr lvl="1"/>
            <a:r>
              <a:rPr lang="en-US" b="1" dirty="0" err="1" smtClean="0"/>
              <a:t>Qanat</a:t>
            </a:r>
            <a:r>
              <a:rPr lang="en-US" dirty="0" smtClean="0"/>
              <a:t> </a:t>
            </a:r>
            <a:r>
              <a:rPr lang="en-US" b="1" dirty="0" smtClean="0"/>
              <a:t>system—</a:t>
            </a:r>
            <a:r>
              <a:rPr lang="en-US" dirty="0" smtClean="0"/>
              <a:t>form of irrigation, transports water from below ground to the surface in arid regions</a:t>
            </a:r>
          </a:p>
          <a:p>
            <a:r>
              <a:rPr lang="en-US" b="1" dirty="0" smtClean="0"/>
              <a:t>Merchants and missionaries from S. Asia introduced Buddhism</a:t>
            </a:r>
          </a:p>
          <a:p>
            <a:pPr lvl="1"/>
            <a:r>
              <a:rPr lang="en-US" dirty="0" smtClean="0"/>
              <a:t>Han empire in decline—many people converted</a:t>
            </a:r>
          </a:p>
          <a:p>
            <a:r>
              <a:rPr lang="en-US" b="1" dirty="0" smtClean="0"/>
              <a:t>Disease such as the bubonic plague frequently crosses the Afro-Eurasia routes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931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Sahara Caravan Routes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14778" y="2481030"/>
            <a:ext cx="8610600" cy="1293028"/>
          </a:xfrm>
        </p:spPr>
        <p:txBody>
          <a:bodyPr/>
          <a:lstStyle/>
          <a:p>
            <a:r>
              <a:rPr lang="en-US" dirty="0" smtClean="0"/>
              <a:t>Trans-Saharan</a:t>
            </a:r>
            <a:br>
              <a:rPr lang="en-US" dirty="0" smtClean="0"/>
            </a:br>
            <a:r>
              <a:rPr lang="en-US" dirty="0" smtClean="0"/>
              <a:t>Routes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22" y="972717"/>
            <a:ext cx="6544068" cy="49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794" y="764373"/>
            <a:ext cx="3408405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Political Map of Africa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9" y="639727"/>
            <a:ext cx="5300432" cy="5570273"/>
          </a:xfrm>
        </p:spPr>
      </p:pic>
    </p:spTree>
    <p:extLst>
      <p:ext uri="{BB962C8B-B14F-4D97-AF65-F5344CB8AC3E}">
        <p14:creationId xmlns:p14="http://schemas.microsoft.com/office/powerpoint/2010/main" val="34835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Trans-Saharan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161284"/>
          </a:xfrm>
        </p:spPr>
        <p:txBody>
          <a:bodyPr>
            <a:normAutofit/>
          </a:bodyPr>
          <a:lstStyle/>
          <a:p>
            <a:r>
              <a:rPr lang="en-US" b="1" dirty="0" smtClean="0"/>
              <a:t>Commerce across North Africa</a:t>
            </a:r>
          </a:p>
          <a:p>
            <a:r>
              <a:rPr lang="en-US" b="1" dirty="0" smtClean="0"/>
              <a:t>Introduction of the camel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eans of transporting goods</a:t>
            </a:r>
          </a:p>
          <a:p>
            <a:pPr lvl="1"/>
            <a:r>
              <a:rPr lang="en-US" dirty="0" smtClean="0"/>
              <a:t>Major increase in trade </a:t>
            </a:r>
          </a:p>
          <a:p>
            <a:r>
              <a:rPr lang="en-US" sz="2600" b="1" u="sng" dirty="0" smtClean="0"/>
              <a:t>600-1450, Islam was carried into the Trans-Saharan region along the trade routes</a:t>
            </a:r>
          </a:p>
          <a:p>
            <a:r>
              <a:rPr lang="en-US" dirty="0" smtClean="0"/>
              <a:t>North-South Eurasian Routes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onnected the Baltic Sea and the Black Sea</a:t>
            </a:r>
          </a:p>
          <a:p>
            <a:pPr lvl="1"/>
            <a:r>
              <a:rPr lang="en-US" dirty="0" smtClean="0"/>
              <a:t>Constantinople (Byzantine capital) was a crossroads that linked exchange </a:t>
            </a:r>
            <a:br>
              <a:rPr lang="en-US" dirty="0" smtClean="0"/>
            </a:br>
            <a:r>
              <a:rPr lang="en-US" dirty="0" smtClean="0"/>
              <a:t>routes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Africa, Europe, and 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68476" y="753119"/>
            <a:ext cx="2651639" cy="5834835"/>
          </a:xfrm>
        </p:spPr>
        <p:txBody>
          <a:bodyPr/>
          <a:lstStyle/>
          <a:p>
            <a:r>
              <a:rPr lang="en-US" dirty="0" smtClean="0"/>
              <a:t>Indian Ocean Trading Network (Blue)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0" y="610080"/>
            <a:ext cx="9419136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427" y="764373"/>
            <a:ext cx="3836772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Political Map of Indian Ocean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07" y="222763"/>
            <a:ext cx="7403720" cy="61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654" y="739660"/>
            <a:ext cx="8610600" cy="1293028"/>
          </a:xfrm>
        </p:spPr>
        <p:txBody>
          <a:bodyPr/>
          <a:lstStyle/>
          <a:p>
            <a:r>
              <a:rPr lang="en-US" dirty="0" smtClean="0"/>
              <a:t>Indian Ocean </a:t>
            </a:r>
            <a:br>
              <a:rPr lang="en-US" dirty="0" smtClean="0"/>
            </a:br>
            <a:r>
              <a:rPr lang="en-US" dirty="0" smtClean="0"/>
              <a:t>Trading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73" y="2194560"/>
            <a:ext cx="10820400" cy="40241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Largest sea trading area in the world until 1400s</a:t>
            </a:r>
          </a:p>
          <a:p>
            <a:pPr lvl="1"/>
            <a:r>
              <a:rPr lang="en-US" sz="2800" dirty="0" smtClean="0"/>
              <a:t>Connected SE Asia and China to Africa, the Middle East, and S. Asia</a:t>
            </a:r>
          </a:p>
          <a:p>
            <a:pPr lvl="1"/>
            <a:r>
              <a:rPr lang="en-US" sz="2800" b="1" dirty="0" smtClean="0"/>
              <a:t>Major conveyor of Buddhism from S. Asia into East and </a:t>
            </a:r>
            <a:br>
              <a:rPr lang="en-US" sz="2800" b="1" dirty="0" smtClean="0"/>
            </a:br>
            <a:r>
              <a:rPr lang="en-US" sz="2800" b="1" dirty="0" smtClean="0"/>
              <a:t>SE Asia</a:t>
            </a:r>
          </a:p>
          <a:p>
            <a:pPr lvl="1"/>
            <a:r>
              <a:rPr lang="en-US" sz="2800" dirty="0" smtClean="0"/>
              <a:t>Muslim merchants/missionaries </a:t>
            </a:r>
            <a:r>
              <a:rPr lang="en-US" sz="2800" b="1" dirty="0" smtClean="0"/>
              <a:t>spread Islam </a:t>
            </a:r>
            <a:r>
              <a:rPr lang="en-US" sz="2800" dirty="0" smtClean="0"/>
              <a:t>from the Middle East to S. Asia and East and SE Asia</a:t>
            </a:r>
          </a:p>
          <a:p>
            <a:pPr lvl="1"/>
            <a:r>
              <a:rPr lang="en-US" sz="2800" dirty="0" smtClean="0"/>
              <a:t>Similar items on the land routes carried on the sea routes</a:t>
            </a:r>
          </a:p>
        </p:txBody>
      </p:sp>
    </p:spTree>
    <p:extLst>
      <p:ext uri="{BB962C8B-B14F-4D97-AF65-F5344CB8AC3E}">
        <p14:creationId xmlns:p14="http://schemas.microsoft.com/office/powerpoint/2010/main" val="23686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 Ocean </a:t>
            </a:r>
            <a:br>
              <a:rPr lang="en-US" dirty="0"/>
            </a:br>
            <a:r>
              <a:rPr lang="en-US" dirty="0"/>
              <a:t>Trading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98747"/>
            <a:ext cx="10820400" cy="4024125"/>
          </a:xfrm>
        </p:spPr>
        <p:txBody>
          <a:bodyPr/>
          <a:lstStyle/>
          <a:p>
            <a:r>
              <a:rPr lang="en-US" sz="3200" b="1" dirty="0"/>
              <a:t>Sea trade depended on ocean currents and wind</a:t>
            </a:r>
          </a:p>
          <a:p>
            <a:pPr lvl="1"/>
            <a:r>
              <a:rPr lang="en-US" sz="3200" dirty="0"/>
              <a:t>Natural clock helped merchants plan timing and content of shipments</a:t>
            </a:r>
          </a:p>
          <a:p>
            <a:pPr lvl="1"/>
            <a:r>
              <a:rPr lang="en-US" sz="3200" dirty="0" smtClean="0"/>
              <a:t>Arab </a:t>
            </a:r>
            <a:r>
              <a:rPr lang="en-US" sz="3200" dirty="0"/>
              <a:t>shipbuilding and navigational skills spread quickly</a:t>
            </a:r>
          </a:p>
          <a:p>
            <a:pPr marL="1600200" lvl="4">
              <a:spcBef>
                <a:spcPts val="1000"/>
              </a:spcBef>
            </a:pPr>
            <a:r>
              <a:rPr lang="en-US" sz="2800" b="1" u="sng" dirty="0"/>
              <a:t>DHOWS</a:t>
            </a:r>
            <a:r>
              <a:rPr lang="en-US" sz="2800" dirty="0"/>
              <a:t>—small seaworthy Arab ships using a triangular lateen sail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0"/>
            <a:ext cx="2243522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877" r="10332" b="42628"/>
          <a:stretch/>
        </p:blipFill>
        <p:spPr>
          <a:xfrm>
            <a:off x="739808" y="153294"/>
            <a:ext cx="10871345" cy="6506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5555" y="2424023"/>
            <a:ext cx="138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6174" y="2608689"/>
            <a:ext cx="138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 China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5245" y="2686327"/>
            <a:ext cx="210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Sassanid/Persian</a:t>
            </a:r>
            <a:endParaRPr lang="en-US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9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842" y="764372"/>
            <a:ext cx="3795622" cy="5101589"/>
          </a:xfrm>
        </p:spPr>
        <p:txBody>
          <a:bodyPr>
            <a:normAutofit/>
          </a:bodyPr>
          <a:lstStyle/>
          <a:p>
            <a:r>
              <a:rPr lang="en-US" dirty="0" smtClean="0"/>
              <a:t>Med. Sea and Black Sea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2" y="360421"/>
            <a:ext cx="7883084" cy="610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438" y="764373"/>
            <a:ext cx="4182762" cy="1293028"/>
          </a:xfrm>
        </p:spPr>
        <p:txBody>
          <a:bodyPr/>
          <a:lstStyle/>
          <a:p>
            <a:r>
              <a:rPr lang="en-US" dirty="0" smtClean="0"/>
              <a:t>Political Map of Europe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78" y="690232"/>
            <a:ext cx="6951196" cy="55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Mediterranean Trading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Started by Egyptians and Phoenicians—continued by Greeks, Romans, and Byzantines, </a:t>
            </a:r>
            <a:endParaRPr lang="en-US" sz="2800" dirty="0"/>
          </a:p>
          <a:p>
            <a:pPr lvl="3"/>
            <a:r>
              <a:rPr lang="en-US" sz="2000" dirty="0" smtClean="0"/>
              <a:t>the trade network in the Mediterranean was vast and long-lasting</a:t>
            </a:r>
          </a:p>
          <a:p>
            <a:pPr marL="1371600" lvl="3" indent="0">
              <a:buNone/>
            </a:pPr>
            <a:endParaRPr lang="en-US" sz="2000" dirty="0" smtClean="0"/>
          </a:p>
          <a:p>
            <a:pPr lvl="1"/>
            <a:r>
              <a:rPr lang="en-US" sz="2800" dirty="0" smtClean="0"/>
              <a:t>Traded: olives, </a:t>
            </a:r>
            <a:r>
              <a:rPr lang="en-US" sz="2800" dirty="0" smtClean="0"/>
              <a:t>pottery, </a:t>
            </a:r>
            <a:r>
              <a:rPr lang="en-US" sz="2800" dirty="0" smtClean="0"/>
              <a:t>glass, woodwork, leather, wool textiles</a:t>
            </a:r>
          </a:p>
          <a:p>
            <a:pPr lvl="2"/>
            <a:r>
              <a:rPr lang="en-US" sz="2600" dirty="0" smtClean="0"/>
              <a:t>Merchants traded gold, ivory, salt, copper, and slaves</a:t>
            </a:r>
          </a:p>
          <a:p>
            <a:pPr marL="914400" lvl="2" indent="0">
              <a:buNone/>
            </a:pPr>
            <a:endParaRPr lang="en-US" sz="2600" dirty="0" smtClean="0"/>
          </a:p>
          <a:p>
            <a:pPr lvl="1"/>
            <a:r>
              <a:rPr lang="en-US" sz="2800" b="1" dirty="0" smtClean="0"/>
              <a:t>Christianity was carried </a:t>
            </a:r>
            <a:r>
              <a:rPr lang="en-US" sz="2800" dirty="0" smtClean="0"/>
              <a:t>to east/west Europe and Africa on foot by missionaries and merchants</a:t>
            </a:r>
          </a:p>
        </p:txBody>
      </p:sp>
    </p:spTree>
    <p:extLst>
      <p:ext uri="{BB962C8B-B14F-4D97-AF65-F5344CB8AC3E}">
        <p14:creationId xmlns:p14="http://schemas.microsoft.com/office/powerpoint/2010/main" val="21374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Sea Trading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Black Sea also important as it coastlines on Europe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Asia</a:t>
            </a:r>
          </a:p>
          <a:p>
            <a:pPr lvl="1"/>
            <a:r>
              <a:rPr lang="en-US" sz="2800" b="1" dirty="0"/>
              <a:t>Constantinople one of the largest ports of exchange</a:t>
            </a:r>
          </a:p>
          <a:p>
            <a:pPr lvl="1"/>
            <a:r>
              <a:rPr lang="en-US" sz="2800" dirty="0"/>
              <a:t>Merchants carried goods from the Silk Roads, the Mediterranean and </a:t>
            </a:r>
            <a:r>
              <a:rPr lang="en-US" sz="2800" dirty="0" smtClean="0"/>
              <a:t>Russia</a:t>
            </a:r>
          </a:p>
          <a:p>
            <a:pPr lvl="1"/>
            <a:endParaRPr lang="en-US" sz="2800" dirty="0"/>
          </a:p>
          <a:p>
            <a:r>
              <a:rPr lang="en-US" sz="3000" b="1" dirty="0" smtClean="0"/>
              <a:t>600-1450 </a:t>
            </a:r>
            <a:r>
              <a:rPr lang="en-US" sz="3000" b="1" dirty="0"/>
              <a:t>merchants unwittingly carried the bubonic plague into western Europe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892" y="1738183"/>
            <a:ext cx="10820400" cy="50250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Development of classical empires = increased connections between peoples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Involved the transfer of technologies and religions between regions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Group Discussion Break: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What </a:t>
            </a:r>
            <a:r>
              <a:rPr lang="en-US" sz="3200" dirty="0"/>
              <a:t>would one unintended consequence of trade be? (30 </a:t>
            </a:r>
            <a:r>
              <a:rPr lang="en-US" sz="3200" dirty="0" err="1"/>
              <a:t>secs</a:t>
            </a:r>
            <a:r>
              <a:rPr lang="en-US" sz="3200" dirty="0" smtClean="0"/>
              <a:t>)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DISEASE!</a:t>
            </a:r>
            <a:r>
              <a:rPr lang="en-US" sz="3200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823" y="4265269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of Trade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 smtClean="0"/>
              <a:t>Geography</a:t>
            </a:r>
          </a:p>
          <a:p>
            <a:pPr lvl="1"/>
            <a:r>
              <a:rPr lang="en-US" sz="3200" dirty="0" smtClean="0"/>
              <a:t>Determined what goods, where, and who exchanged</a:t>
            </a:r>
          </a:p>
          <a:p>
            <a:r>
              <a:rPr lang="en-US" sz="3400" b="1" dirty="0" smtClean="0"/>
              <a:t>Climates</a:t>
            </a:r>
            <a:r>
              <a:rPr lang="en-US" sz="3400" dirty="0" smtClean="0"/>
              <a:t> </a:t>
            </a:r>
          </a:p>
          <a:p>
            <a:pPr lvl="1"/>
            <a:r>
              <a:rPr lang="en-US" sz="3200" dirty="0" smtClean="0"/>
              <a:t>determines:</a:t>
            </a:r>
          </a:p>
          <a:p>
            <a:pPr lvl="2"/>
            <a:r>
              <a:rPr lang="en-US" sz="2800" dirty="0" smtClean="0"/>
              <a:t>Where valuable resources found</a:t>
            </a:r>
          </a:p>
          <a:p>
            <a:pPr lvl="2"/>
            <a:r>
              <a:rPr lang="en-US" sz="2800" dirty="0" smtClean="0"/>
              <a:t>Types of plants grown</a:t>
            </a:r>
          </a:p>
          <a:p>
            <a:pPr lvl="2"/>
            <a:r>
              <a:rPr lang="en-US" sz="2800" dirty="0" smtClean="0"/>
              <a:t>Where seaports, mountain passes, and oases are located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Trade occurs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4473"/>
            <a:ext cx="10820400" cy="4387472"/>
          </a:xfrm>
        </p:spPr>
        <p:txBody>
          <a:bodyPr>
            <a:noAutofit/>
          </a:bodyPr>
          <a:lstStyle/>
          <a:p>
            <a:r>
              <a:rPr lang="en-US" sz="2800" b="1" dirty="0"/>
              <a:t>Trade happens because people want goods</a:t>
            </a:r>
          </a:p>
          <a:p>
            <a:pPr lvl="1"/>
            <a:r>
              <a:rPr lang="en-US" sz="2800" dirty="0"/>
              <a:t>Example: Salt—used to preserve food before refrigeration</a:t>
            </a:r>
          </a:p>
          <a:p>
            <a:pPr lvl="1"/>
            <a:r>
              <a:rPr lang="en-US" sz="2800" dirty="0"/>
              <a:t>Merchants willing to make difficult journeys in hopes of making a nice profit</a:t>
            </a:r>
          </a:p>
          <a:p>
            <a:pPr lvl="1"/>
            <a:r>
              <a:rPr lang="en-US" sz="2800" dirty="0"/>
              <a:t>Afro-Eurasian network = web</a:t>
            </a:r>
          </a:p>
          <a:p>
            <a:pPr lvl="2"/>
            <a:r>
              <a:rPr lang="en-US" sz="2400" dirty="0"/>
              <a:t>Wealthy Romans buy silk made in China → merchants transport silk and other goods for a couple hundred miles → hand off goods to next caravan and get paid → head back home to repeat the process</a:t>
            </a:r>
          </a:p>
          <a:p>
            <a:pPr lvl="2"/>
            <a:r>
              <a:rPr lang="en-US" sz="2400" dirty="0"/>
              <a:t>Silk, tea, spices, salt relayed from town to town until it reached its final destination</a:t>
            </a:r>
          </a:p>
        </p:txBody>
      </p:sp>
    </p:spTree>
    <p:extLst>
      <p:ext uri="{BB962C8B-B14F-4D97-AF65-F5344CB8AC3E}">
        <p14:creationId xmlns:p14="http://schemas.microsoft.com/office/powerpoint/2010/main" val="32322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silk roads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6" y="393331"/>
            <a:ext cx="9415584" cy="612603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72135" y="764372"/>
            <a:ext cx="2053087" cy="5679559"/>
          </a:xfrm>
        </p:spPr>
        <p:txBody>
          <a:bodyPr/>
          <a:lstStyle/>
          <a:p>
            <a:r>
              <a:rPr lang="en-US" dirty="0" smtClean="0"/>
              <a:t>Routes of the Silk Road (Red)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75" y="281752"/>
            <a:ext cx="10069068" cy="60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313</TotalTime>
  <Words>550</Words>
  <Application>Microsoft Office PowerPoint</Application>
  <PresentationFormat>Widescreen</PresentationFormat>
  <Paragraphs>86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Century Gothic</vt:lpstr>
      <vt:lpstr>Vapor Trail</vt:lpstr>
      <vt:lpstr>Development of international trade</vt:lpstr>
      <vt:lpstr>PowerPoint Presentation</vt:lpstr>
      <vt:lpstr>The Basics</vt:lpstr>
      <vt:lpstr>Group Discussion Break:</vt:lpstr>
      <vt:lpstr>Factors of Trade</vt:lpstr>
      <vt:lpstr>Why Trade occurs</vt:lpstr>
      <vt:lpstr>The silk roads</vt:lpstr>
      <vt:lpstr>Routes of the Silk Road (Red)</vt:lpstr>
      <vt:lpstr>PowerPoint Presentation</vt:lpstr>
      <vt:lpstr>The Silk Road</vt:lpstr>
      <vt:lpstr>Sahara Caravan Routes</vt:lpstr>
      <vt:lpstr>Trans-Saharan Routes</vt:lpstr>
      <vt:lpstr>Political Map of Africa</vt:lpstr>
      <vt:lpstr>Trans-Saharan Routes</vt:lpstr>
      <vt:lpstr>Sea networks</vt:lpstr>
      <vt:lpstr>Indian Ocean Trading Network (Blue)</vt:lpstr>
      <vt:lpstr>Political Map of Indian Ocean</vt:lpstr>
      <vt:lpstr>Indian Ocean  Trading Network</vt:lpstr>
      <vt:lpstr>Indian Ocean  Trading Network</vt:lpstr>
      <vt:lpstr>Med. Sea and Black Sea Networks</vt:lpstr>
      <vt:lpstr>Political Map of Europe</vt:lpstr>
      <vt:lpstr>Mediterranean Trading Areas</vt:lpstr>
      <vt:lpstr>black Sea Trading Areas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international trade</dc:title>
  <dc:creator>Birtwistle, Monica, L (OTHS)</dc:creator>
  <cp:lastModifiedBy>Hitch, Jennifer P (OTHS)</cp:lastModifiedBy>
  <cp:revision>20</cp:revision>
  <cp:lastPrinted>2015-10-06T17:08:44Z</cp:lastPrinted>
  <dcterms:created xsi:type="dcterms:W3CDTF">2015-10-06T16:08:55Z</dcterms:created>
  <dcterms:modified xsi:type="dcterms:W3CDTF">2017-10-02T13:17:01Z</dcterms:modified>
</cp:coreProperties>
</file>