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75" r:id="rId3"/>
    <p:sldId id="288" r:id="rId4"/>
    <p:sldId id="291" r:id="rId5"/>
    <p:sldId id="29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57" r:id="rId16"/>
    <p:sldId id="258" r:id="rId17"/>
    <p:sldId id="273" r:id="rId18"/>
    <p:sldId id="259" r:id="rId19"/>
    <p:sldId id="260" r:id="rId20"/>
    <p:sldId id="261" r:id="rId21"/>
    <p:sldId id="274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87" r:id="rId33"/>
    <p:sldId id="272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47C2DB-6097-44FE-A54A-BA380BDCA13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41E9BA-CF49-4502-95B0-FB002470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72F2-8F3D-4A42-A746-EA4CF56A6B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CB59-9B30-4CCE-A594-8FE8457C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ccuweather.ap.org/cgi-bin/apdownload.pl?6038510+Intl_Photos+accuweather.ap.org:80+++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133" y="1960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Great Depression 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&amp; </a:t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WWII</a:t>
            </a:r>
            <a:endParaRPr lang="en-US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1180" y="1819923"/>
            <a:ext cx="7501632" cy="4644570"/>
          </a:xfrm>
        </p:spPr>
        <p:txBody>
          <a:bodyPr>
            <a:normAutofit/>
          </a:bodyPr>
          <a:lstStyle/>
          <a:p>
            <a:r>
              <a:rPr lang="en-US" dirty="0" smtClean="0"/>
              <a:t>US began to call back loans to Europe</a:t>
            </a:r>
          </a:p>
          <a:p>
            <a:pPr lvl="1"/>
            <a:r>
              <a:rPr lang="en-US" dirty="0" smtClean="0"/>
              <a:t>Led to key bank failures in Austria and Germany</a:t>
            </a:r>
          </a:p>
          <a:p>
            <a:pPr lvl="1"/>
            <a:r>
              <a:rPr lang="en-US" dirty="0" smtClean="0"/>
              <a:t>Infrastructure built on repayment caved</a:t>
            </a:r>
          </a:p>
          <a:p>
            <a:pPr lvl="1"/>
            <a:r>
              <a:rPr lang="en-US" dirty="0" smtClean="0"/>
              <a:t>Crisis expanded to every sector of industrial society and their colonies</a:t>
            </a:r>
          </a:p>
          <a:p>
            <a:r>
              <a:rPr lang="en-US" dirty="0" smtClean="0"/>
              <a:t>US placed high tariffs on goods; other countries couldn’t export</a:t>
            </a:r>
          </a:p>
          <a:p>
            <a:pPr lvl="1"/>
            <a:r>
              <a:rPr lang="en-US" dirty="0" smtClean="0"/>
              <a:t>Japanese economy very dependent on US; </a:t>
            </a:r>
            <a:br>
              <a:rPr lang="en-US" dirty="0" smtClean="0"/>
            </a:br>
            <a:r>
              <a:rPr lang="en-US" dirty="0" smtClean="0"/>
              <a:t>highly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926" y="365125"/>
            <a:ext cx="1076787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New York Stock Market Crash and the “Great Depression” (cont)</a:t>
            </a:r>
            <a:endParaRPr lang="en-US" dirty="0"/>
          </a:p>
        </p:txBody>
      </p:sp>
      <p:pic>
        <p:nvPicPr>
          <p:cNvPr id="60418" name="Picture 2" descr="http://static2.businessinsider.com/image/4b86c7b97f8b9af256c30700-480/great-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64" y="1978277"/>
            <a:ext cx="4204316" cy="2422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5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782" y="1790331"/>
            <a:ext cx="10794507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Primary producing economies usually dependent upon the export of one product</a:t>
            </a:r>
          </a:p>
          <a:p>
            <a:pPr lvl="1"/>
            <a:r>
              <a:rPr lang="en-US" dirty="0" smtClean="0"/>
              <a:t>When the market disappeared, little to fall back on</a:t>
            </a:r>
          </a:p>
          <a:p>
            <a:r>
              <a:rPr lang="en-US" dirty="0" smtClean="0"/>
              <a:t>Latin American countries saw unemployment rates rise rapidly</a:t>
            </a:r>
          </a:p>
          <a:p>
            <a:r>
              <a:rPr lang="en-US" dirty="0" smtClean="0"/>
              <a:t>Imperialist colonies in Africa continued to trade with mother countries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272" y="365125"/>
            <a:ext cx="1086552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New York Stock Market Crash and the “Great Depression” (cont)</a:t>
            </a:r>
            <a:endParaRPr lang="en-US" dirty="0"/>
          </a:p>
        </p:txBody>
      </p:sp>
      <p:pic>
        <p:nvPicPr>
          <p:cNvPr id="6146" name="Picture 2" descr="http://viz.cwrl.utexas.edu/files/8b31906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5829" y="4115358"/>
            <a:ext cx="3469521" cy="2620862"/>
          </a:xfrm>
          <a:prstGeom prst="rect">
            <a:avLst/>
          </a:prstGeom>
          <a:noFill/>
        </p:spPr>
      </p:pic>
      <p:pic>
        <p:nvPicPr>
          <p:cNvPr id="6148" name="Picture 4" descr="http://englishinbachillerato.files.wordpress.com/2010/03/74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947" y="4152531"/>
            <a:ext cx="5703988" cy="258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4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3537" y="1905001"/>
            <a:ext cx="690682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Countries not dependent on foreign trade felt less of the effects of the depression </a:t>
            </a:r>
          </a:p>
          <a:p>
            <a:pPr lvl="1"/>
            <a:r>
              <a:rPr lang="en-US" dirty="0" smtClean="0"/>
              <a:t>Russia: industrial production increased steadily </a:t>
            </a:r>
          </a:p>
          <a:p>
            <a:pPr lvl="1"/>
            <a:r>
              <a:rPr lang="en-US" dirty="0" smtClean="0"/>
              <a:t>China: large agriculture based economy was protected; its markets were domestic</a:t>
            </a:r>
          </a:p>
          <a:p>
            <a:r>
              <a:rPr lang="en-US" dirty="0" smtClean="0"/>
              <a:t>Many governments reacted by practicing economic nationalism; high tariffs, import quotas and prohibition provoking retaliation from others.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862" y="365125"/>
            <a:ext cx="10980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New York Stock Market Crash and the “Great Depression” (cont)</a:t>
            </a:r>
            <a:endParaRPr lang="en-US" dirty="0"/>
          </a:p>
        </p:txBody>
      </p:sp>
      <p:pic>
        <p:nvPicPr>
          <p:cNvPr id="1028" name="Picture 4" descr="Trotsky and Red 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61" y="1905000"/>
            <a:ext cx="4598633" cy="3381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3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17" y="1481328"/>
            <a:ext cx="11221375" cy="358782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Great Depression challenged traditional capitalism/“laissez faire” economics and FDR turned to John Maynard Keynes</a:t>
            </a:r>
          </a:p>
          <a:p>
            <a:pPr lvl="2"/>
            <a:r>
              <a:rPr lang="en-US" dirty="0" smtClean="0"/>
              <a:t>Government should do the spending</a:t>
            </a:r>
          </a:p>
          <a:p>
            <a:pPr lvl="3"/>
            <a:r>
              <a:rPr lang="en-US" dirty="0" smtClean="0"/>
              <a:t>New Deal programs</a:t>
            </a:r>
          </a:p>
          <a:p>
            <a:pPr lvl="4"/>
            <a:r>
              <a:rPr lang="en-US" dirty="0" smtClean="0"/>
              <a:t>Massive government spending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17" y="365125"/>
            <a:ext cx="10963183" cy="1028669"/>
          </a:xfrm>
        </p:spPr>
        <p:txBody>
          <a:bodyPr>
            <a:normAutofit/>
          </a:bodyPr>
          <a:lstStyle/>
          <a:p>
            <a:r>
              <a:rPr lang="en-US" dirty="0"/>
              <a:t>Political Reactions to Economic Woes</a:t>
            </a:r>
          </a:p>
        </p:txBody>
      </p:sp>
      <p:pic>
        <p:nvPicPr>
          <p:cNvPr id="7170" name="Picture 2" descr="http://upload.wikimedia.org/wikipedia/commons/6/67/NewD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159" y="3923505"/>
            <a:ext cx="5153858" cy="2934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4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845816"/>
            <a:ext cx="7194612" cy="4161476"/>
          </a:xfrm>
        </p:spPr>
        <p:txBody>
          <a:bodyPr/>
          <a:lstStyle/>
          <a:p>
            <a:r>
              <a:rPr lang="en-US" dirty="0" smtClean="0"/>
              <a:t>Japan</a:t>
            </a:r>
            <a:r>
              <a:rPr lang="en-US" dirty="0"/>
              <a:t>: </a:t>
            </a:r>
            <a:r>
              <a:rPr lang="en-US" dirty="0" smtClean="0"/>
              <a:t>passive at </a:t>
            </a:r>
            <a:r>
              <a:rPr lang="en-US" dirty="0"/>
              <a:t>first, </a:t>
            </a:r>
            <a:r>
              <a:rPr lang="en-US" dirty="0" smtClean="0"/>
              <a:t>then Japan’s govt intervened forcefully</a:t>
            </a:r>
          </a:p>
          <a:p>
            <a:pPr lvl="1"/>
            <a:r>
              <a:rPr lang="en-US" dirty="0" smtClean="0"/>
              <a:t>Programs to build public works</a:t>
            </a:r>
          </a:p>
          <a:p>
            <a:pPr lvl="2"/>
            <a:r>
              <a:rPr lang="en-US" dirty="0" smtClean="0"/>
              <a:t>Incentives and subsidies</a:t>
            </a:r>
          </a:p>
          <a:p>
            <a:pPr lvl="2"/>
            <a:r>
              <a:rPr lang="en-US" dirty="0" smtClean="0"/>
              <a:t>Devaluation of the currency </a:t>
            </a:r>
          </a:p>
          <a:p>
            <a:pPr lvl="2"/>
            <a:r>
              <a:rPr lang="en-US" dirty="0" smtClean="0"/>
              <a:t>Wage control</a:t>
            </a:r>
          </a:p>
          <a:p>
            <a:pPr lvl="1"/>
            <a:r>
              <a:rPr lang="en-US" dirty="0" smtClean="0"/>
              <a:t>These measures stimulated the economy</a:t>
            </a:r>
          </a:p>
          <a:p>
            <a:r>
              <a:rPr lang="en-US" dirty="0" smtClean="0"/>
              <a:t>Germany: Hitler intervened aggressively</a:t>
            </a:r>
          </a:p>
          <a:p>
            <a:pPr lvl="1"/>
            <a:r>
              <a:rPr lang="en-US" dirty="0" smtClean="0"/>
              <a:t>Large public works projects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006" y="365125"/>
            <a:ext cx="10918794" cy="1325563"/>
          </a:xfrm>
        </p:spPr>
        <p:txBody>
          <a:bodyPr>
            <a:normAutofit/>
          </a:bodyPr>
          <a:lstStyle/>
          <a:p>
            <a:r>
              <a:rPr lang="en-US" dirty="0"/>
              <a:t>Political Reactions to Economic Woes</a:t>
            </a:r>
          </a:p>
        </p:txBody>
      </p:sp>
      <p:pic>
        <p:nvPicPr>
          <p:cNvPr id="6146" name="Picture 2" descr="http://cdn.dipity.com/uploads/events/121c6e5010cc948137fd91d38cf73a93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06" y="1845816"/>
            <a:ext cx="4044305" cy="312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2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983" y="1524000"/>
            <a:ext cx="11061577" cy="4397406"/>
          </a:xfrm>
        </p:spPr>
        <p:txBody>
          <a:bodyPr>
            <a:normAutofit/>
          </a:bodyPr>
          <a:lstStyle/>
          <a:p>
            <a:r>
              <a:rPr lang="en-US" dirty="0" smtClean="0"/>
              <a:t>Soviet people endured the repressive, terrorist tactics of Stalin’s govt</a:t>
            </a:r>
          </a:p>
          <a:p>
            <a:pPr lvl="1"/>
            <a:r>
              <a:rPr lang="en-US" dirty="0" smtClean="0"/>
              <a:t>Govt collectivized agriculture; consolidated small farms into commonly owned fields</a:t>
            </a:r>
          </a:p>
          <a:p>
            <a:pPr lvl="2"/>
            <a:r>
              <a:rPr lang="en-US" dirty="0" smtClean="0"/>
              <a:t>Kulaks, prosperous peasants, could lose their farms and opposed collectivization</a:t>
            </a:r>
          </a:p>
          <a:p>
            <a:pPr lvl="3"/>
            <a:r>
              <a:rPr lang="en-US" dirty="0" smtClean="0"/>
              <a:t>Kulaks slaughtered their livestock rather and give in to govt</a:t>
            </a:r>
          </a:p>
          <a:p>
            <a:pPr lvl="1"/>
            <a:r>
              <a:rPr lang="en-US" dirty="0" smtClean="0"/>
              <a:t>Stalin order the liquidation of the kulaks</a:t>
            </a:r>
          </a:p>
          <a:p>
            <a:pPr lvl="2"/>
            <a:r>
              <a:rPr lang="en-US" dirty="0" smtClean="0"/>
              <a:t>Millions arrested or sent to labor camps and executed</a:t>
            </a:r>
          </a:p>
          <a:p>
            <a:pPr lvl="3"/>
            <a:r>
              <a:rPr lang="en-US" dirty="0" smtClean="0"/>
              <a:t>Stalin's secret police force the NKVD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err="1" smtClean="0"/>
              <a:t>Narodny</a:t>
            </a:r>
            <a:r>
              <a:rPr lang="en-US" i="1" dirty="0"/>
              <a:t> </a:t>
            </a:r>
            <a:r>
              <a:rPr lang="en-US" i="1" dirty="0" err="1"/>
              <a:t>komissariat</a:t>
            </a:r>
            <a:r>
              <a:rPr lang="en-US" i="1" dirty="0"/>
              <a:t> </a:t>
            </a:r>
            <a:r>
              <a:rPr lang="en-US" i="1" dirty="0" err="1"/>
              <a:t>vnutrennikh</a:t>
            </a:r>
            <a:r>
              <a:rPr lang="en-US" i="1" dirty="0"/>
              <a:t> del </a:t>
            </a:r>
            <a:br>
              <a:rPr lang="en-US" i="1" dirty="0"/>
            </a:br>
            <a:r>
              <a:rPr lang="en-US" dirty="0" smtClean="0"/>
              <a:t>People's</a:t>
            </a:r>
            <a:r>
              <a:rPr lang="en-US" dirty="0"/>
              <a:t> Commissariat </a:t>
            </a:r>
            <a:r>
              <a:rPr lang="en-US" dirty="0" smtClean="0"/>
              <a:t>of Internal</a:t>
            </a:r>
            <a:r>
              <a:rPr lang="en-US" dirty="0"/>
              <a:t> </a:t>
            </a:r>
            <a:r>
              <a:rPr lang="en-US" dirty="0" smtClean="0"/>
              <a:t>Affairs) </a:t>
            </a:r>
            <a:br>
              <a:rPr lang="en-US" dirty="0" smtClean="0"/>
            </a:br>
            <a:r>
              <a:rPr lang="en-US" dirty="0" smtClean="0"/>
              <a:t>took care of any further resistance</a:t>
            </a:r>
          </a:p>
          <a:p>
            <a:pPr lvl="4"/>
            <a:r>
              <a:rPr lang="en-US" dirty="0" smtClean="0"/>
              <a:t>Millions sent to death or to gulags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984" y="365125"/>
            <a:ext cx="10989816" cy="1325563"/>
          </a:xfrm>
        </p:spPr>
        <p:txBody>
          <a:bodyPr/>
          <a:lstStyle/>
          <a:p>
            <a:r>
              <a:rPr lang="en-US" dirty="0" smtClean="0"/>
              <a:t>The Rise of Fascism</a:t>
            </a:r>
            <a:endParaRPr lang="en-US" dirty="0"/>
          </a:p>
        </p:txBody>
      </p:sp>
      <p:pic>
        <p:nvPicPr>
          <p:cNvPr id="5122" name="Picture 2" descr="http://ncvpsapwh.pbworks.com/f/gu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149049"/>
            <a:ext cx="1916929" cy="1708951"/>
          </a:xfrm>
          <a:prstGeom prst="rect">
            <a:avLst/>
          </a:prstGeom>
          <a:noFill/>
        </p:spPr>
      </p:pic>
      <p:pic>
        <p:nvPicPr>
          <p:cNvPr id="2050" name="Picture 2" descr="http://www.mrclements.com/wp-content/uploads/2014/01/Soviet-fam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53" y="3584191"/>
            <a:ext cx="4699247" cy="32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3999" y="1447800"/>
            <a:ext cx="6633099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Changes in Russia frightened Europeans/Americans</a:t>
            </a:r>
          </a:p>
          <a:p>
            <a:pPr lvl="1"/>
            <a:r>
              <a:rPr lang="en-US" dirty="0" smtClean="0"/>
              <a:t>Fear that the communist elements would take over other countries</a:t>
            </a:r>
          </a:p>
          <a:p>
            <a:r>
              <a:rPr lang="en-US" dirty="0" smtClean="0"/>
              <a:t>Great Depression and uncertainty -communism and the apparent collapse of the free market – made many turn to fascism</a:t>
            </a:r>
          </a:p>
          <a:p>
            <a:pPr lvl="1"/>
            <a:r>
              <a:rPr lang="en-US" dirty="0" smtClean="0"/>
              <a:t>Extreme form of nationalism</a:t>
            </a:r>
          </a:p>
          <a:p>
            <a:pPr lvl="1"/>
            <a:r>
              <a:rPr lang="en-US" dirty="0" smtClean="0"/>
              <a:t>Subordinate your will to the state</a:t>
            </a:r>
          </a:p>
          <a:p>
            <a:pPr lvl="2"/>
            <a:r>
              <a:rPr lang="en-US" dirty="0" smtClean="0"/>
              <a:t>Promised full employment</a:t>
            </a:r>
          </a:p>
          <a:p>
            <a:pPr lvl="2"/>
            <a:r>
              <a:rPr lang="en-US" dirty="0" smtClean="0"/>
              <a:t>Stop communism</a:t>
            </a:r>
          </a:p>
          <a:p>
            <a:pPr lvl="2"/>
            <a:r>
              <a:rPr lang="en-US" dirty="0" smtClean="0"/>
              <a:t>Conquer new territory</a:t>
            </a:r>
          </a:p>
          <a:p>
            <a:r>
              <a:rPr lang="en-US" dirty="0" smtClean="0"/>
              <a:t>Condemned communism for abolishing private property but used totalitarian tactics along with a powerful secret police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4317" y="122237"/>
            <a:ext cx="10515600" cy="1325563"/>
          </a:xfrm>
        </p:spPr>
        <p:txBody>
          <a:bodyPr/>
          <a:lstStyle/>
          <a:p>
            <a:r>
              <a:rPr lang="en-US" dirty="0" smtClean="0"/>
              <a:t>The Rise of Fascism (cont)</a:t>
            </a:r>
            <a:endParaRPr lang="en-US" dirty="0"/>
          </a:p>
        </p:txBody>
      </p:sp>
      <p:pic>
        <p:nvPicPr>
          <p:cNvPr id="5122" name="Picture 2" descr="http://upload.wikimedia.org/wikipedia/commons/5/52/Roman_Lictor_with_fas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21" y="1847295"/>
            <a:ext cx="3450557" cy="30265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37209" y="4959766"/>
            <a:ext cx="3428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Ancient Roman symbol of power</a:t>
            </a:r>
          </a:p>
        </p:txBody>
      </p:sp>
      <p:pic>
        <p:nvPicPr>
          <p:cNvPr id="5124" name="Picture 4" descr="http://upload.wikimedia.org/wikipedia/commons/thumb/7/74/Fasces_lictoriae.svg/354px-Fasces_lictoria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208" y="1409700"/>
            <a:ext cx="105939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"/>
          <a:stretch/>
        </p:blipFill>
        <p:spPr bwMode="auto">
          <a:xfrm>
            <a:off x="1994958" y="152400"/>
            <a:ext cx="722217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399" y="1600200"/>
            <a:ext cx="7145045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Mussolini gained control 1922; established a one-party dictatorship</a:t>
            </a:r>
          </a:p>
          <a:p>
            <a:r>
              <a:rPr lang="en-US" dirty="0" smtClean="0"/>
              <a:t>1930’s – fascist movements across Europe, Americas, China, Japan</a:t>
            </a:r>
          </a:p>
          <a:p>
            <a:pPr lvl="1"/>
            <a:r>
              <a:rPr lang="en-US" dirty="0" smtClean="0"/>
              <a:t>People feared rapid change and economic insecurity; placed hopes in charismatic leaders and their promises</a:t>
            </a:r>
          </a:p>
          <a:p>
            <a:r>
              <a:rPr lang="en-US" dirty="0" smtClean="0"/>
              <a:t>Most notorious – Nazi Party and Adolf Hitler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Fascism (cont)</a:t>
            </a:r>
            <a:endParaRPr lang="en-US" dirty="0"/>
          </a:p>
        </p:txBody>
      </p:sp>
      <p:pic>
        <p:nvPicPr>
          <p:cNvPr id="7" name="Picture 11" descr="Click to downlo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6" y="1648656"/>
            <a:ext cx="3164889" cy="250424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typical camera angle used by Riefenstahl in her film makes Hitler appear larger than lif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b="15025"/>
          <a:stretch>
            <a:fillRect/>
          </a:stretch>
        </p:blipFill>
        <p:spPr bwMode="auto">
          <a:xfrm>
            <a:off x="1369010" y="4347839"/>
            <a:ext cx="2514600" cy="2436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07366" y="1219200"/>
            <a:ext cx="6579834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Nazi leaders wanted to reverse Germany’s humiliating defeat</a:t>
            </a:r>
          </a:p>
          <a:p>
            <a:pPr lvl="1"/>
            <a:r>
              <a:rPr lang="en-US" dirty="0" smtClean="0"/>
              <a:t>Hitler abolished Weimar Republic</a:t>
            </a:r>
          </a:p>
          <a:p>
            <a:pPr lvl="1"/>
            <a:r>
              <a:rPr lang="en-US" dirty="0" smtClean="0"/>
              <a:t>Expanded arms production</a:t>
            </a:r>
          </a:p>
          <a:p>
            <a:pPr lvl="1"/>
            <a:r>
              <a:rPr lang="en-US" dirty="0" smtClean="0"/>
              <a:t>Created new jobs</a:t>
            </a:r>
          </a:p>
          <a:p>
            <a:pPr lvl="1"/>
            <a:r>
              <a:rPr lang="en-US" dirty="0" smtClean="0"/>
              <a:t>Germans racially superior; Aryans </a:t>
            </a:r>
          </a:p>
          <a:p>
            <a:r>
              <a:rPr lang="en-US" dirty="0" smtClean="0"/>
              <a:t>Nazism appealed to lower-middle class who had lost almost everything</a:t>
            </a:r>
          </a:p>
          <a:p>
            <a:pPr lvl="1"/>
            <a:r>
              <a:rPr lang="en-US" dirty="0" smtClean="0"/>
              <a:t>Subject will to govt to achieve greatness</a:t>
            </a:r>
          </a:p>
          <a:p>
            <a:pPr lvl="1"/>
            <a:r>
              <a:rPr lang="en-US" dirty="0" smtClean="0"/>
              <a:t>Rigid hierarchy reinforced traditional roles of women</a:t>
            </a:r>
          </a:p>
          <a:p>
            <a:pPr lvl="2"/>
            <a:r>
              <a:rPr lang="en-US" dirty="0" smtClean="0"/>
              <a:t>Launched campaign to increase birth rates; birth control ended – awards for large families</a:t>
            </a:r>
          </a:p>
          <a:p>
            <a:r>
              <a:rPr lang="en-US" dirty="0" smtClean="0"/>
              <a:t>Discriminated against Jews </a:t>
            </a:r>
          </a:p>
          <a:p>
            <a:pPr lvl="1"/>
            <a:r>
              <a:rPr lang="en-US" dirty="0" smtClean="0"/>
              <a:t>No inter-marriage; lost jobs and businesses</a:t>
            </a:r>
          </a:p>
          <a:p>
            <a:r>
              <a:rPr lang="en-US" dirty="0" smtClean="0"/>
              <a:t>1938 thousands of Jewish stores, synagogues destroyed and 100+ murdered – many left Germany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934" y="0"/>
            <a:ext cx="10515600" cy="1325563"/>
          </a:xfrm>
        </p:spPr>
        <p:txBody>
          <a:bodyPr/>
          <a:lstStyle/>
          <a:p>
            <a:r>
              <a:rPr lang="en-US" dirty="0" smtClean="0"/>
              <a:t>The Rise of Fascism (cont)</a:t>
            </a:r>
            <a:endParaRPr lang="en-US" dirty="0"/>
          </a:p>
        </p:txBody>
      </p:sp>
      <p:pic>
        <p:nvPicPr>
          <p:cNvPr id="69636" name="Picture 4" descr="http://i.telegraph.co.uk/multimedia/archive/02110/hitler_211066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614" y="1600200"/>
            <a:ext cx="3416369" cy="2137986"/>
          </a:xfrm>
          <a:prstGeom prst="rect">
            <a:avLst/>
          </a:prstGeom>
          <a:noFill/>
        </p:spPr>
      </p:pic>
      <p:pic>
        <p:nvPicPr>
          <p:cNvPr id="69640" name="Picture 8" descr="File:Nazi Anti-Semitic Propaganda by David Shank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882" y="4437935"/>
            <a:ext cx="3612037" cy="2420065"/>
          </a:xfrm>
          <a:prstGeom prst="rect">
            <a:avLst/>
          </a:prstGeom>
          <a:noFill/>
        </p:spPr>
      </p:pic>
      <p:pic>
        <p:nvPicPr>
          <p:cNvPr id="8" name="Picture 6" descr="http://upload.wikimedia.org/wikipedia/commons/1/18/Bundesarchiv_Bild_146-1973-010-31,_Mutter_mit_Kind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3661">
            <a:off x="434060" y="2416300"/>
            <a:ext cx="1980601" cy="2310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77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027" y="1290829"/>
            <a:ext cx="10759736" cy="2862071"/>
          </a:xfrm>
        </p:spPr>
        <p:txBody>
          <a:bodyPr>
            <a:normAutofit/>
          </a:bodyPr>
          <a:lstStyle/>
          <a:p>
            <a:r>
              <a:rPr lang="en-US" dirty="0" smtClean="0"/>
              <a:t>1920’s generally seen as a time of prosperity but economic instability characterized the era</a:t>
            </a:r>
          </a:p>
          <a:p>
            <a:pPr lvl="1"/>
            <a:r>
              <a:rPr lang="en-US" dirty="0" smtClean="0"/>
              <a:t>Recovery post WWI was fragile</a:t>
            </a:r>
          </a:p>
          <a:p>
            <a:pPr lvl="1"/>
            <a:r>
              <a:rPr lang="en-US" dirty="0" smtClean="0"/>
              <a:t>Stock market crash in 1929 sparked a deep economic depression</a:t>
            </a:r>
          </a:p>
          <a:p>
            <a:pPr lvl="1"/>
            <a:r>
              <a:rPr lang="en-US" dirty="0" smtClean="0"/>
              <a:t>1930’s: industrial production shrank, world trade dropped, unemployment rose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705" y="15576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Economic Instability and the Great Depression</a:t>
            </a:r>
            <a:endParaRPr lang="en-US" dirty="0"/>
          </a:p>
        </p:txBody>
      </p:sp>
      <p:pic>
        <p:nvPicPr>
          <p:cNvPr id="57346" name="Picture 2" descr="http://4.bp.blogspot.com/-MfYGFaD-dAI/T_JQEBKstwI/AAAAAAAACTg/my7q5thMwz8/s1600/0,1020,1624587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448" y="3978910"/>
            <a:ext cx="4526871" cy="287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7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81" y="1481328"/>
            <a:ext cx="6022019" cy="4690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More authoritarian</a:t>
            </a:r>
          </a:p>
          <a:p>
            <a:pPr lvl="1"/>
            <a:r>
              <a:rPr lang="en-US" dirty="0" smtClean="0"/>
              <a:t>Worked to stave off effects of Great Depression</a:t>
            </a:r>
          </a:p>
          <a:p>
            <a:pPr lvl="1"/>
            <a:r>
              <a:rPr lang="en-US" dirty="0" smtClean="0"/>
              <a:t>Military group advocated a defense state</a:t>
            </a:r>
          </a:p>
          <a:p>
            <a:pPr lvl="2"/>
            <a:r>
              <a:rPr lang="en-US" dirty="0" smtClean="0"/>
              <a:t>Marched into Manchuria</a:t>
            </a:r>
          </a:p>
          <a:p>
            <a:pPr lvl="3"/>
            <a:r>
              <a:rPr lang="en-US" dirty="0" smtClean="0"/>
              <a:t>Killed prime minister</a:t>
            </a:r>
          </a:p>
          <a:p>
            <a:r>
              <a:rPr lang="en-US" dirty="0" smtClean="0"/>
              <a:t>1937 Japan aggressively attacking other areas of Asia</a:t>
            </a:r>
          </a:p>
          <a:p>
            <a:pPr lvl="1"/>
            <a:r>
              <a:rPr lang="en-US" dirty="0" smtClean="0"/>
              <a:t>The Nanking Massacre</a:t>
            </a:r>
          </a:p>
          <a:p>
            <a:pPr lvl="2"/>
            <a:r>
              <a:rPr lang="en-US" dirty="0" smtClean="0"/>
              <a:t>Japanese invaded Chinese capital</a:t>
            </a:r>
          </a:p>
          <a:p>
            <a:pPr lvl="2"/>
            <a:r>
              <a:rPr lang="en-US" dirty="0" smtClean="0"/>
              <a:t>Brutal mass killings</a:t>
            </a:r>
          </a:p>
          <a:p>
            <a:pPr lvl="2"/>
            <a:r>
              <a:rPr lang="en-US" dirty="0" smtClean="0"/>
              <a:t>Systematic arson, torture, and rape</a:t>
            </a:r>
          </a:p>
          <a:p>
            <a:pPr lvl="3"/>
            <a:r>
              <a:rPr lang="en-US" dirty="0" smtClean="0"/>
              <a:t>Nanking Safety Zone</a:t>
            </a:r>
          </a:p>
          <a:p>
            <a:pPr lvl="4"/>
            <a:r>
              <a:rPr lang="en-US" dirty="0" smtClean="0"/>
              <a:t>American and European residents created in center of city as a refuge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481" y="249715"/>
            <a:ext cx="10515600" cy="1325563"/>
          </a:xfrm>
        </p:spPr>
        <p:txBody>
          <a:bodyPr/>
          <a:lstStyle/>
          <a:p>
            <a:r>
              <a:rPr lang="en-US" dirty="0" smtClean="0"/>
              <a:t>The Rise of Fascism (cont)</a:t>
            </a:r>
            <a:endParaRPr lang="en-US" dirty="0"/>
          </a:p>
        </p:txBody>
      </p:sp>
      <p:pic>
        <p:nvPicPr>
          <p:cNvPr id="68614" name="Picture 6" descr="http://lh5.ggpht.com/-gq8LBQfJQs8/S88gMPFxacI/AAAAAAAAAGM/TJ-5ieVbulk/War%252520-%252520Nanking%252520massacre%252520skele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199" y="3962400"/>
            <a:ext cx="4651319" cy="2598198"/>
          </a:xfrm>
          <a:prstGeom prst="rect">
            <a:avLst/>
          </a:prstGeom>
          <a:noFill/>
        </p:spPr>
      </p:pic>
      <p:pic>
        <p:nvPicPr>
          <p:cNvPr id="68616" name="Picture 8" descr="http://www.ktsf.com/wp/wp-content/uploads/2011/11/rape-of-nanking-113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9" y="616627"/>
            <a:ext cx="4108882" cy="308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3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"/>
          <a:stretch>
            <a:fillRect/>
          </a:stretch>
        </p:blipFill>
        <p:spPr bwMode="auto">
          <a:xfrm>
            <a:off x="812800" y="280458"/>
            <a:ext cx="10541000" cy="643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315" y="1481329"/>
            <a:ext cx="11070454" cy="3547872"/>
          </a:xfrm>
        </p:spPr>
        <p:txBody>
          <a:bodyPr/>
          <a:lstStyle/>
          <a:p>
            <a:r>
              <a:rPr lang="en-US" dirty="0" smtClean="0"/>
              <a:t>Tensions of WWI never fully resolved</a:t>
            </a:r>
          </a:p>
          <a:p>
            <a:pPr lvl="1"/>
            <a:r>
              <a:rPr lang="en-US" dirty="0" smtClean="0"/>
              <a:t>1931 Japanese expansion into Manchuria sparked conflicts</a:t>
            </a:r>
          </a:p>
          <a:p>
            <a:pPr lvl="1"/>
            <a:r>
              <a:rPr lang="en-US" dirty="0" smtClean="0"/>
              <a:t>Fascist movements in Europe encouraged military aggression</a:t>
            </a:r>
          </a:p>
          <a:p>
            <a:pPr lvl="2"/>
            <a:r>
              <a:rPr lang="en-US" dirty="0" smtClean="0"/>
              <a:t>1936 Germans move into the Rhineland</a:t>
            </a:r>
          </a:p>
          <a:p>
            <a:pPr lvl="1"/>
            <a:r>
              <a:rPr lang="en-US" dirty="0" smtClean="0"/>
              <a:t>1936 Germany withdrew from the League of Nations</a:t>
            </a:r>
          </a:p>
          <a:p>
            <a:pPr lvl="1"/>
            <a:r>
              <a:rPr lang="en-US" dirty="0" smtClean="0"/>
              <a:t>1936 Mussolini attacked Ethiopia</a:t>
            </a:r>
          </a:p>
          <a:p>
            <a:pPr lvl="1"/>
            <a:r>
              <a:rPr lang="en-US" dirty="0" smtClean="0"/>
              <a:t>1936-1939 Fascism gained support in Spain and triggered a civil war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pic>
        <p:nvPicPr>
          <p:cNvPr id="8194" name="Picture 2" descr="http://static5.businessinsider.com/image/5161e2cd69beddf129000014/art-cashin-its-during-times-like-these-i-think-about-how-world-war-i-star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099" y="4254152"/>
            <a:ext cx="4634144" cy="2603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905" y="1481329"/>
            <a:ext cx="783010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1938 (March) </a:t>
            </a:r>
            <a:r>
              <a:rPr lang="en-US" i="1" dirty="0" smtClean="0"/>
              <a:t>Anschluss</a:t>
            </a:r>
            <a:r>
              <a:rPr lang="en-US" dirty="0" smtClean="0"/>
              <a:t>—annexation of Austria</a:t>
            </a:r>
          </a:p>
          <a:p>
            <a:r>
              <a:rPr lang="en-US" dirty="0" smtClean="0"/>
              <a:t>1938 (March) Hitler invaded Sudetenland</a:t>
            </a:r>
          </a:p>
          <a:p>
            <a:pPr lvl="1"/>
            <a:r>
              <a:rPr lang="en-US" dirty="0" smtClean="0"/>
              <a:t>Munich Conference had weak response and agreed on appeasement policy</a:t>
            </a:r>
          </a:p>
          <a:p>
            <a:pPr lvl="1"/>
            <a:r>
              <a:rPr lang="en-US" dirty="0" smtClean="0"/>
              <a:t>Hitler kept going and captured Czechoslovakia</a:t>
            </a:r>
          </a:p>
          <a:p>
            <a:pPr lvl="2"/>
            <a:r>
              <a:rPr lang="en-US" dirty="0" smtClean="0"/>
              <a:t>Britain and France declared war on Germany</a:t>
            </a:r>
          </a:p>
          <a:p>
            <a:r>
              <a:rPr lang="en-US" dirty="0" smtClean="0"/>
              <a:t>Germany and Italy in Rome-Berlin axis; rest of Europe would revolve around this central pact</a:t>
            </a:r>
          </a:p>
          <a:p>
            <a:r>
              <a:rPr lang="en-US" dirty="0" smtClean="0"/>
              <a:t>1939 (August) Soviet Non-Aggression Pact signed</a:t>
            </a:r>
          </a:p>
          <a:p>
            <a:r>
              <a:rPr lang="en-US" dirty="0" smtClean="0"/>
              <a:t>1939 (September) Germany invades Poland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Onset of War</a:t>
            </a:r>
            <a:endParaRPr lang="en-US" dirty="0"/>
          </a:p>
        </p:txBody>
      </p:sp>
      <p:pic>
        <p:nvPicPr>
          <p:cNvPr id="6" name="Picture 5" descr="rhinel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r="39636"/>
          <a:stretch/>
        </p:blipFill>
        <p:spPr bwMode="auto">
          <a:xfrm>
            <a:off x="8780756" y="3062796"/>
            <a:ext cx="3411243" cy="29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erman%20Police%20Occupation%20of%20Imst,%20Austria%20(Anschluss)%20Mar__A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59" y="84461"/>
            <a:ext cx="3883241" cy="25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6656" y="1619666"/>
            <a:ext cx="6363810" cy="52383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Japan and China already engaged in fighting when war in Europe began</a:t>
            </a:r>
          </a:p>
          <a:p>
            <a:pPr lvl="1"/>
            <a:r>
              <a:rPr lang="en-US" dirty="0" smtClean="0"/>
              <a:t>Japan began attacking other areas in Asia when war in Europe broke out</a:t>
            </a:r>
          </a:p>
          <a:p>
            <a:r>
              <a:rPr lang="en-US" dirty="0" smtClean="0"/>
              <a:t>1940 – Germany, Italy, Japan signed Tripartite Pact; strongest of the Axis Powers</a:t>
            </a:r>
          </a:p>
          <a:p>
            <a:pPr lvl="1"/>
            <a:r>
              <a:rPr lang="en-US" dirty="0" smtClean="0"/>
              <a:t>Spreads the war into two major theatres; </a:t>
            </a:r>
            <a:br>
              <a:rPr lang="en-US" dirty="0" smtClean="0"/>
            </a:br>
            <a:r>
              <a:rPr lang="en-US" dirty="0" smtClean="0"/>
              <a:t>Pacific and Europe</a:t>
            </a:r>
          </a:p>
          <a:p>
            <a:r>
              <a:rPr lang="en-US" dirty="0" smtClean="0"/>
              <a:t>In WWI there were distinct fronts, much broader in WWII</a:t>
            </a:r>
          </a:p>
          <a:p>
            <a:r>
              <a:rPr lang="en-US" dirty="0" smtClean="0"/>
              <a:t>Britain and France still feeling effects of WWI, had to build defenses</a:t>
            </a:r>
          </a:p>
          <a:p>
            <a:pPr lvl="1"/>
            <a:r>
              <a:rPr lang="en-US" dirty="0" smtClean="0"/>
              <a:t>Took until 1942 and 1943 to stop early German and Japanese successes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192" y="294103"/>
            <a:ext cx="10515600" cy="1325563"/>
          </a:xfrm>
        </p:spPr>
        <p:txBody>
          <a:bodyPr/>
          <a:lstStyle/>
          <a:p>
            <a:r>
              <a:rPr lang="en-US" dirty="0" smtClean="0"/>
              <a:t>The Onset of War (cont)</a:t>
            </a:r>
            <a:endParaRPr lang="en-US" dirty="0"/>
          </a:p>
        </p:txBody>
      </p:sp>
      <p:pic>
        <p:nvPicPr>
          <p:cNvPr id="6146" name="Picture 2" descr="http://upload.wikimedia.org/wikipedia/commons/7/7b/Wuhan_1938_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92" y="1690688"/>
            <a:ext cx="4456273" cy="3248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8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804" y="1371602"/>
            <a:ext cx="11141476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Total War</a:t>
            </a:r>
          </a:p>
          <a:p>
            <a:pPr lvl="1"/>
            <a:r>
              <a:rPr lang="en-US" dirty="0" smtClean="0"/>
              <a:t>Mobilization extensive and required govt control of natural and labor resources</a:t>
            </a:r>
          </a:p>
          <a:p>
            <a:pPr lvl="1"/>
            <a:r>
              <a:rPr lang="en-US" dirty="0" smtClean="0"/>
              <a:t>Destructive technologies from WWI plus airplanes, rocketry, and the atomic bomb</a:t>
            </a:r>
          </a:p>
          <a:p>
            <a:r>
              <a:rPr lang="en-US" dirty="0" smtClean="0"/>
              <a:t>Blurred lines regarding military and civilians; all subject to destruction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0214" y="365125"/>
            <a:ext cx="10643586" cy="1135201"/>
          </a:xfrm>
        </p:spPr>
        <p:txBody>
          <a:bodyPr/>
          <a:lstStyle/>
          <a:p>
            <a:r>
              <a:rPr lang="en-US" dirty="0" smtClean="0"/>
              <a:t>The Nature of War</a:t>
            </a:r>
            <a:endParaRPr lang="en-US" dirty="0"/>
          </a:p>
        </p:txBody>
      </p:sp>
      <p:pic>
        <p:nvPicPr>
          <p:cNvPr id="4" name="Picture 2" descr="https://d.ibtimes.co.uk/en/full/1423950/dresden-firebombing-70th-anniversary.jpg?w=1180&amp;h=772&amp;l=50&amp;t=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09" y="3264199"/>
            <a:ext cx="5370991" cy="35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fmuseum.org.uk/images/online_exhibitions/H5600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6" y="3349102"/>
            <a:ext cx="464162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883" y="1295400"/>
            <a:ext cx="6622742" cy="507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Holocaust</a:t>
            </a:r>
          </a:p>
          <a:p>
            <a:pPr lvl="1"/>
            <a:r>
              <a:rPr lang="en-US" dirty="0" smtClean="0"/>
              <a:t>Mass extermination of targeted peoples</a:t>
            </a:r>
          </a:p>
          <a:p>
            <a:pPr lvl="1"/>
            <a:r>
              <a:rPr lang="en-US" dirty="0" smtClean="0"/>
              <a:t>Final solution</a:t>
            </a:r>
          </a:p>
          <a:p>
            <a:pPr lvl="1"/>
            <a:r>
              <a:rPr lang="en-US" dirty="0" smtClean="0"/>
              <a:t>Asphyxiation</a:t>
            </a:r>
          </a:p>
          <a:p>
            <a:pPr lvl="1"/>
            <a:r>
              <a:rPr lang="en-US" dirty="0" smtClean="0"/>
              <a:t>Medical experiments</a:t>
            </a:r>
          </a:p>
          <a:p>
            <a:pPr lvl="1"/>
            <a:r>
              <a:rPr lang="en-US" dirty="0" smtClean="0"/>
              <a:t>Camps</a:t>
            </a:r>
          </a:p>
          <a:p>
            <a:r>
              <a:rPr lang="en-US" dirty="0" smtClean="0"/>
              <a:t>6 million Jews exterminated along with anyone who threatened the purity of the Aryan race</a:t>
            </a:r>
          </a:p>
          <a:p>
            <a:pPr lvl="1"/>
            <a:r>
              <a:rPr lang="en-US" dirty="0" smtClean="0"/>
              <a:t>Gypsies</a:t>
            </a:r>
          </a:p>
          <a:p>
            <a:pPr lvl="1"/>
            <a:r>
              <a:rPr lang="en-US" dirty="0" smtClean="0"/>
              <a:t>Homosexuals</a:t>
            </a:r>
          </a:p>
          <a:p>
            <a:pPr lvl="1"/>
            <a:r>
              <a:rPr lang="en-US" dirty="0" smtClean="0"/>
              <a:t>Polish Catholics</a:t>
            </a:r>
          </a:p>
          <a:p>
            <a:pPr lvl="1"/>
            <a:r>
              <a:rPr lang="en-US" dirty="0" smtClean="0"/>
              <a:t>Mentally and physically disabled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883" y="365125"/>
            <a:ext cx="10909917" cy="930275"/>
          </a:xfrm>
        </p:spPr>
        <p:txBody>
          <a:bodyPr/>
          <a:lstStyle/>
          <a:p>
            <a:r>
              <a:rPr lang="en-US" dirty="0" smtClean="0"/>
              <a:t>The Nature of War (cont)</a:t>
            </a:r>
            <a:endParaRPr lang="en-US" dirty="0"/>
          </a:p>
        </p:txBody>
      </p:sp>
      <p:pic>
        <p:nvPicPr>
          <p:cNvPr id="74754" name="Picture 2" descr="http://libcom.org/files/imagecache/article/images/library/holocaust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166" y="1100091"/>
            <a:ext cx="4165599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660" y="1481328"/>
            <a:ext cx="7901126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Germans took advantage of new technology: blitzkrieg</a:t>
            </a:r>
          </a:p>
          <a:p>
            <a:pPr lvl="1"/>
            <a:r>
              <a:rPr lang="en-US" dirty="0" smtClean="0"/>
              <a:t>Fighter planes scattered enemy troops and disrupted communications</a:t>
            </a:r>
          </a:p>
          <a:p>
            <a:pPr lvl="1"/>
            <a:r>
              <a:rPr lang="en-US" dirty="0" smtClean="0"/>
              <a:t>Tanks rolled over enemy defense lines</a:t>
            </a:r>
          </a:p>
          <a:p>
            <a:pPr lvl="1"/>
            <a:r>
              <a:rPr lang="en-US" dirty="0" smtClean="0"/>
              <a:t>Infantry invaded and occupied lands</a:t>
            </a:r>
          </a:p>
          <a:p>
            <a:r>
              <a:rPr lang="en-US" dirty="0" smtClean="0"/>
              <a:t>Poland, Austria, Norway, Denmark, Belgium all surrendered; France collapsed</a:t>
            </a:r>
          </a:p>
          <a:p>
            <a:pPr lvl="1"/>
            <a:r>
              <a:rPr lang="en-US" dirty="0" smtClean="0"/>
              <a:t>In France – German controlled Vichy</a:t>
            </a:r>
          </a:p>
          <a:p>
            <a:pPr lvl="1"/>
            <a:r>
              <a:rPr lang="en-US" dirty="0" smtClean="0"/>
              <a:t>French Resistance staged guerilla attacks</a:t>
            </a:r>
          </a:p>
          <a:p>
            <a:r>
              <a:rPr lang="en-US" dirty="0" smtClean="0"/>
              <a:t>Britain stood alone resisting Germany until 1941; Russia and US joined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Europe and North Africa</a:t>
            </a:r>
            <a:endParaRPr lang="en-US" dirty="0"/>
          </a:p>
        </p:txBody>
      </p:sp>
      <p:pic>
        <p:nvPicPr>
          <p:cNvPr id="79874" name="Picture 2" descr="http://www.conservapedia.com/images/0/0b/German_invasion.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593" y="4292355"/>
            <a:ext cx="2826427" cy="2009775"/>
          </a:xfrm>
          <a:prstGeom prst="rect">
            <a:avLst/>
          </a:prstGeom>
          <a:noFill/>
        </p:spPr>
      </p:pic>
      <p:pic>
        <p:nvPicPr>
          <p:cNvPr id="79876" name="Picture 4" descr="http://ww2-weapons.com/Aircrafts/Bombers/German/Junkers/Stuka/images/Ju87-Poland-p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1966" y="1416844"/>
            <a:ext cx="2745946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827" y="1481328"/>
            <a:ext cx="81915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Britain’s geography helped protect it</a:t>
            </a:r>
          </a:p>
          <a:p>
            <a:pPr lvl="1"/>
            <a:r>
              <a:rPr lang="en-US" dirty="0" smtClean="0"/>
              <a:t>Winston Churchill Prime Minister</a:t>
            </a:r>
          </a:p>
          <a:p>
            <a:pPr lvl="1"/>
            <a:r>
              <a:rPr lang="en-US" dirty="0" smtClean="0"/>
              <a:t>German Luftwaffe launched massive air attack</a:t>
            </a:r>
          </a:p>
          <a:p>
            <a:pPr lvl="1"/>
            <a:r>
              <a:rPr lang="en-US" dirty="0" smtClean="0"/>
              <a:t>Battle of Britain</a:t>
            </a:r>
          </a:p>
          <a:p>
            <a:pPr lvl="2"/>
            <a:r>
              <a:rPr lang="en-US" dirty="0" smtClean="0"/>
              <a:t>British Royal Air Force counterattacked German planes</a:t>
            </a:r>
          </a:p>
          <a:p>
            <a:pPr lvl="2"/>
            <a:r>
              <a:rPr lang="en-US" dirty="0" smtClean="0"/>
              <a:t>Hitler turned eastward to Russia (had signed non-aggression pact)</a:t>
            </a:r>
          </a:p>
          <a:p>
            <a:pPr lvl="2"/>
            <a:r>
              <a:rPr lang="en-US" dirty="0" smtClean="0"/>
              <a:t>Brought Russia in on the side of the Allies</a:t>
            </a:r>
          </a:p>
          <a:p>
            <a:pPr lvl="3"/>
            <a:r>
              <a:rPr lang="en-US" dirty="0" smtClean="0"/>
              <a:t>Hitler conquering but then winter set in </a:t>
            </a:r>
          </a:p>
          <a:p>
            <a:pPr lvl="1"/>
            <a:r>
              <a:rPr lang="en-US" dirty="0" smtClean="0"/>
              <a:t>Allies defeated Hitler at Stalingrad first major Allied victory</a:t>
            </a:r>
          </a:p>
          <a:p>
            <a:pPr lvl="1"/>
            <a:r>
              <a:rPr lang="en-US" dirty="0" smtClean="0"/>
              <a:t>US joined the war</a:t>
            </a:r>
          </a:p>
          <a:p>
            <a:pPr lvl="1"/>
            <a:r>
              <a:rPr lang="en-US" dirty="0" smtClean="0"/>
              <a:t>Strategy w/Britain to strike from N. Africa was successful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827" y="2546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War in Europe and North Africa (cont)</a:t>
            </a:r>
          </a:p>
        </p:txBody>
      </p:sp>
      <p:pic>
        <p:nvPicPr>
          <p:cNvPr id="78850" name="Picture 2" descr="http://cdn.theatlantic.com/static/infocus/ww2_4/w15_01008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7334" y="5257800"/>
            <a:ext cx="2071178" cy="1368605"/>
          </a:xfrm>
          <a:prstGeom prst="rect">
            <a:avLst/>
          </a:prstGeom>
          <a:noFill/>
        </p:spPr>
      </p:pic>
      <p:pic>
        <p:nvPicPr>
          <p:cNvPr id="78852" name="Picture 4" descr="http://www.airforcemag.com/SiteCollectionImages/Magazine%20Article%20Images/2008/august%202008/battle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064" y="3366209"/>
            <a:ext cx="2158454" cy="1676400"/>
          </a:xfrm>
          <a:prstGeom prst="rect">
            <a:avLst/>
          </a:prstGeom>
          <a:noFill/>
        </p:spPr>
      </p:pic>
      <p:pic>
        <p:nvPicPr>
          <p:cNvPr id="78854" name="Picture 6" descr="https://encrypted-tbn2.gstatic.com/images?q=tbn:ANd9GcSChb8FQ1s-7hXPZRZBcWF94R4WvTxjDIMwBqtEOT3la85e8_8tdKgE5Y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9486" y="1188868"/>
            <a:ext cx="232410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9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4447" y="1411550"/>
            <a:ext cx="7572652" cy="5446450"/>
          </a:xfrm>
        </p:spPr>
        <p:txBody>
          <a:bodyPr>
            <a:normAutofit/>
          </a:bodyPr>
          <a:lstStyle/>
          <a:p>
            <a:r>
              <a:rPr lang="en-US" dirty="0" smtClean="0"/>
              <a:t>France fell; Britain trying to protect its territories</a:t>
            </a:r>
          </a:p>
          <a:p>
            <a:pPr lvl="1"/>
            <a:r>
              <a:rPr lang="en-US" dirty="0" smtClean="0"/>
              <a:t>Japan saw their opportunity to seize European colonies in SE Asia</a:t>
            </a:r>
          </a:p>
          <a:p>
            <a:r>
              <a:rPr lang="en-US" dirty="0" smtClean="0"/>
              <a:t>Britain and US stopped shipments of steel and oil to Japan</a:t>
            </a:r>
          </a:p>
          <a:p>
            <a:pPr lvl="1"/>
            <a:r>
              <a:rPr lang="en-US" dirty="0" smtClean="0"/>
              <a:t>US insisted Japan give up newly acquired territories</a:t>
            </a:r>
          </a:p>
          <a:p>
            <a:pPr lvl="1"/>
            <a:r>
              <a:rPr lang="en-US" dirty="0" smtClean="0"/>
              <a:t>Japan attacked Pearl Harbor, Dec. 7, 1941</a:t>
            </a:r>
          </a:p>
          <a:p>
            <a:pPr lvl="2"/>
            <a:r>
              <a:rPr lang="en-US" dirty="0" smtClean="0"/>
              <a:t>US declared war on Japan; had to rebuild fleet </a:t>
            </a:r>
          </a:p>
          <a:p>
            <a:pPr lvl="2"/>
            <a:r>
              <a:rPr lang="en-US" dirty="0" smtClean="0"/>
              <a:t>US stopped Japan in battle in the Coral Sea (1942)</a:t>
            </a:r>
          </a:p>
          <a:p>
            <a:pPr lvl="3"/>
            <a:r>
              <a:rPr lang="en-US" dirty="0" smtClean="0"/>
              <a:t>Battle Of Midway; US gaining momentum and began island hopping campaign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561" y="2230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War in Asia and the Pacific</a:t>
            </a:r>
          </a:p>
        </p:txBody>
      </p:sp>
      <p:pic>
        <p:nvPicPr>
          <p:cNvPr id="77826" name="Picture 2" descr="http://fc02.deviantart.net/fs71/i/2012/251/2/f/final_battle_at_midway_by_zulumike-d5e02k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40" y="1885881"/>
            <a:ext cx="3136836" cy="1828800"/>
          </a:xfrm>
          <a:prstGeom prst="rect">
            <a:avLst/>
          </a:prstGeom>
          <a:noFill/>
        </p:spPr>
      </p:pic>
      <p:pic>
        <p:nvPicPr>
          <p:cNvPr id="77830" name="Picture 6" descr="http://upload.wikimedia.org/wikipedia/commons/0/09/The_USS_Arizona_(BB-39)_burning_after_the_Japanese_attack_on_Pearl_Harbor_-_NARA_195617_-_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473" y="1237804"/>
            <a:ext cx="1674189" cy="1704975"/>
          </a:xfrm>
          <a:prstGeom prst="rect">
            <a:avLst/>
          </a:prstGeom>
          <a:noFill/>
        </p:spPr>
      </p:pic>
      <p:pic>
        <p:nvPicPr>
          <p:cNvPr id="7170" name="Picture 2" descr="https://s-media-cache-ak0.pinimg.com/originals/80/72/29/8072296248f67885fc1f9bc2f41f49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0" y="3957499"/>
            <a:ext cx="4641845" cy="27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330" y="204186"/>
            <a:ext cx="10392792" cy="762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latin typeface="Bernard MT Condensed" panose="02050806060905020404" pitchFamily="18" charset="0"/>
              </a:rPr>
              <a:t>Economic Impact on Germany</a:t>
            </a:r>
            <a:endParaRPr lang="en-US" altLang="en-US" sz="3600" dirty="0">
              <a:latin typeface="Bernard MT Condensed" panose="020508060609050204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495" y="1154096"/>
            <a:ext cx="11638625" cy="4061101"/>
          </a:xfr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1919 - Germans created a democratic government = Weimar Republic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The republic </a:t>
            </a:r>
            <a:r>
              <a:rPr lang="en-US" altLang="en-US" dirty="0" smtClean="0"/>
              <a:t>was: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politically weak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criticized </a:t>
            </a:r>
            <a:r>
              <a:rPr lang="en-US" altLang="en-US" dirty="0"/>
              <a:t>by both the left and right for the results of </a:t>
            </a:r>
            <a:r>
              <a:rPr lang="en-US" altLang="en-US" dirty="0" smtClean="0"/>
              <a:t>the </a:t>
            </a:r>
            <a:r>
              <a:rPr lang="en-US" altLang="en-US" dirty="0"/>
              <a:t>Treaty of Versailles </a:t>
            </a:r>
            <a:endParaRPr lang="en-US" alt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right-wing </a:t>
            </a:r>
            <a:r>
              <a:rPr lang="en-US" altLang="en-US" dirty="0"/>
              <a:t>the claim that the Army </a:t>
            </a:r>
            <a:r>
              <a:rPr lang="en-US" altLang="en-US" dirty="0" smtClean="0"/>
              <a:t>had </a:t>
            </a:r>
            <a:r>
              <a:rPr lang="en-US" altLang="en-US" dirty="0"/>
              <a:t>been 'stabbed in the back' by the government </a:t>
            </a:r>
            <a:endParaRPr lang="en-US" alt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Germany fell behind in reparations payments, and printed huge quantities of paper money, setting off out-of-control inflation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algn="l"/>
            <a:endParaRPr lang="en-US" altLang="en-US" dirty="0"/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  <p:pic>
        <p:nvPicPr>
          <p:cNvPr id="5" name="Picture 8" descr="Dolchst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51" y="3743736"/>
            <a:ext cx="2101047" cy="31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yperinf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09" y="3852753"/>
            <a:ext cx="3094796" cy="300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049" y="1481329"/>
            <a:ext cx="772875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1942: Battle of Stalingrad was a major turning point</a:t>
            </a:r>
          </a:p>
          <a:p>
            <a:r>
              <a:rPr lang="en-US" dirty="0" smtClean="0"/>
              <a:t>1943: Russian army began pushing Germans westward</a:t>
            </a:r>
          </a:p>
          <a:p>
            <a:r>
              <a:rPr lang="en-US" dirty="0" smtClean="0"/>
              <a:t>Invasions across Mediterranean Sea and across the English Channel</a:t>
            </a:r>
          </a:p>
          <a:p>
            <a:pPr lvl="1"/>
            <a:r>
              <a:rPr lang="en-US" dirty="0" smtClean="0"/>
              <a:t>Italy signed armistice 1943</a:t>
            </a:r>
          </a:p>
          <a:p>
            <a:r>
              <a:rPr lang="en-US" dirty="0" smtClean="0"/>
              <a:t>Allies  D-day 1944</a:t>
            </a:r>
          </a:p>
          <a:p>
            <a:pPr lvl="1"/>
            <a:r>
              <a:rPr lang="en-US" dirty="0" smtClean="0"/>
              <a:t>Allies advanced on Belgium; defeated Germany at Battle of the Bulge</a:t>
            </a:r>
          </a:p>
          <a:p>
            <a:pPr lvl="2"/>
            <a:r>
              <a:rPr lang="en-US" dirty="0" smtClean="0"/>
              <a:t>US and France marched east across Germany; Russia marched west and met at the Elbe River.</a:t>
            </a:r>
          </a:p>
          <a:p>
            <a:r>
              <a:rPr lang="en-US" dirty="0" smtClean="0"/>
              <a:t>1945 Hitler committed suicide and Germany surrendered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War </a:t>
            </a:r>
            <a:endParaRPr lang="en-US" dirty="0"/>
          </a:p>
        </p:txBody>
      </p:sp>
      <p:pic>
        <p:nvPicPr>
          <p:cNvPr id="76802" name="Picture 2" descr="https://encrypted-tbn0.gstatic.com/images?q=tbn:ANd9GcRS96JYD9dzb7EBWLwDuJRUJGMuPgKas5Fa1-qUB16SCiAWL2Z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5427" y="214204"/>
            <a:ext cx="3099622" cy="2321726"/>
          </a:xfrm>
          <a:prstGeom prst="rect">
            <a:avLst/>
          </a:prstGeom>
          <a:noFill/>
        </p:spPr>
      </p:pic>
      <p:pic>
        <p:nvPicPr>
          <p:cNvPr id="76804" name="Picture 4" descr="http://i.telegraph.co.uk/multimedia/archive/01557/HITLER_155755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412" y="2931850"/>
            <a:ext cx="3484637" cy="218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1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5985" y="1481328"/>
            <a:ext cx="7031114" cy="5224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 in the Pacific continued</a:t>
            </a:r>
          </a:p>
          <a:p>
            <a:r>
              <a:rPr lang="en-US" dirty="0" smtClean="0"/>
              <a:t>US dropped atomic bomb Hiroshima</a:t>
            </a:r>
          </a:p>
          <a:p>
            <a:pPr lvl="1"/>
            <a:r>
              <a:rPr lang="en-US" dirty="0" smtClean="0"/>
              <a:t>200,000 + die</a:t>
            </a:r>
          </a:p>
          <a:p>
            <a:pPr lvl="2"/>
            <a:r>
              <a:rPr lang="en-US" dirty="0" smtClean="0"/>
              <a:t>Japan refuses to surrender</a:t>
            </a:r>
          </a:p>
          <a:p>
            <a:pPr lvl="1"/>
            <a:r>
              <a:rPr lang="en-US" dirty="0" smtClean="0"/>
              <a:t>US dropped bomb on Nagasaki</a:t>
            </a:r>
          </a:p>
          <a:p>
            <a:pPr lvl="2"/>
            <a:r>
              <a:rPr lang="en-US" dirty="0" smtClean="0"/>
              <a:t>Emperor Hirohito orders surrender</a:t>
            </a:r>
          </a:p>
          <a:p>
            <a:r>
              <a:rPr lang="en-US" dirty="0" smtClean="0"/>
              <a:t>WWII marked end of European domination</a:t>
            </a:r>
          </a:p>
          <a:p>
            <a:pPr lvl="1"/>
            <a:r>
              <a:rPr lang="en-US" dirty="0" smtClean="0"/>
              <a:t>Most widespread, deadliest war</a:t>
            </a:r>
          </a:p>
          <a:p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 – interdependence greater than ever</a:t>
            </a:r>
          </a:p>
          <a:p>
            <a:pPr lvl="1"/>
            <a:r>
              <a:rPr lang="en-US" dirty="0" smtClean="0"/>
              <a:t>US and Soviet Union emerged to compete for control of technological knowledge and assert power over the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481" y="249715"/>
            <a:ext cx="10515600" cy="1325563"/>
          </a:xfrm>
        </p:spPr>
        <p:txBody>
          <a:bodyPr/>
          <a:lstStyle/>
          <a:p>
            <a:r>
              <a:rPr lang="en-US" dirty="0" smtClean="0"/>
              <a:t>The End of the War (cont)</a:t>
            </a:r>
            <a:endParaRPr lang="en-US" dirty="0"/>
          </a:p>
        </p:txBody>
      </p:sp>
      <p:pic>
        <p:nvPicPr>
          <p:cNvPr id="80898" name="Picture 2" descr="http://www.warhistoryonline.com/wp-content/uploads/2013/04/a-bomb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81" y="1481328"/>
            <a:ext cx="4194206" cy="3330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1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9" name="Group 11"/>
          <p:cNvGrpSpPr>
            <a:grpSpLocks/>
          </p:cNvGrpSpPr>
          <p:nvPr/>
        </p:nvGrpSpPr>
        <p:grpSpPr bwMode="auto">
          <a:xfrm>
            <a:off x="1676400" y="193676"/>
            <a:ext cx="8763000" cy="6740525"/>
            <a:chOff x="192" y="74"/>
            <a:chExt cx="5520" cy="4246"/>
          </a:xfrm>
        </p:grpSpPr>
        <p:pic>
          <p:nvPicPr>
            <p:cNvPr id="47110" name="Picture 5" descr="airplane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4"/>
              <a:ext cx="5520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432" y="4032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666633"/>
                    </a:outerShdw>
                  </a:effectLst>
                  <a:latin typeface="Berlin Sans FB" pitchFamily="34" charset="0"/>
                </a:rPr>
                <a:t>Nagasaki Before</a:t>
              </a:r>
            </a:p>
          </p:txBody>
        </p:sp>
      </p:grpSp>
      <p:grpSp>
        <p:nvGrpSpPr>
          <p:cNvPr id="73740" name="Group 12"/>
          <p:cNvGrpSpPr>
            <a:grpSpLocks/>
          </p:cNvGrpSpPr>
          <p:nvPr/>
        </p:nvGrpSpPr>
        <p:grpSpPr bwMode="auto">
          <a:xfrm>
            <a:off x="1905000" y="152400"/>
            <a:ext cx="8229600" cy="6705600"/>
            <a:chOff x="240" y="96"/>
            <a:chExt cx="5184" cy="4224"/>
          </a:xfrm>
        </p:grpSpPr>
        <p:pic>
          <p:nvPicPr>
            <p:cNvPr id="47108" name="Picture 7" descr="airplane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5184" cy="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4608" y="403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666633"/>
                    </a:outerShdw>
                  </a:effectLst>
                  <a:latin typeface="Berlin Sans FB" pitchFamily="34" charset="0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8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The Atomic Bomb Controversy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Brought surrender of Japan; Allies won</a:t>
            </a:r>
          </a:p>
          <a:p>
            <a:r>
              <a:rPr lang="en-US" dirty="0" smtClean="0"/>
              <a:t>Aggressive nations must be dealt with aggressively</a:t>
            </a:r>
          </a:p>
          <a:p>
            <a:r>
              <a:rPr lang="en-US" dirty="0" smtClean="0"/>
              <a:t>Saved lives since it shortened war</a:t>
            </a:r>
          </a:p>
          <a:p>
            <a:r>
              <a:rPr lang="en-US" dirty="0" smtClean="0"/>
              <a:t>Technology wins wars and must to be used</a:t>
            </a:r>
          </a:p>
          <a:p>
            <a:r>
              <a:rPr lang="en-US" dirty="0" smtClean="0"/>
              <a:t>Bomb paved way to secure peace</a:t>
            </a:r>
          </a:p>
          <a:p>
            <a:r>
              <a:rPr lang="en-US" dirty="0" smtClean="0"/>
              <a:t>Germany would have used it if they had 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Bombs killed civilians indiscriminately</a:t>
            </a:r>
          </a:p>
          <a:p>
            <a:r>
              <a:rPr lang="en-US" dirty="0" smtClean="0"/>
              <a:t>Many died slow, agonizing deaths</a:t>
            </a:r>
          </a:p>
          <a:p>
            <a:r>
              <a:rPr lang="en-US" dirty="0" smtClean="0"/>
              <a:t>US opened a Pandora’s Box of weapons</a:t>
            </a:r>
          </a:p>
          <a:p>
            <a:r>
              <a:rPr lang="en-US" dirty="0" smtClean="0"/>
              <a:t>US should have warned Japan more clearly; Japan might have surrendered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617" y="0"/>
            <a:ext cx="10277383" cy="9906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latin typeface="Bernard MT Condensed" panose="02050806060905020404" pitchFamily="18" charset="0"/>
              </a:rPr>
              <a:t>Economic Impact on Germany</a:t>
            </a:r>
            <a:endParaRPr lang="en-US" altLang="en-US" sz="3600" dirty="0">
              <a:latin typeface="Bernard MT Condensed" panose="020508060609050204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698" y="1287262"/>
            <a:ext cx="5495277" cy="2592279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1924 - the Dawes Plan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reduced payments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France withdrew from the Ruhr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loans helped the German economy recover</a:t>
            </a:r>
          </a:p>
        </p:txBody>
      </p:sp>
      <p:pic>
        <p:nvPicPr>
          <p:cNvPr id="6148" name="Picture 5" descr="daw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8" y="1293891"/>
            <a:ext cx="5819527" cy="436343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2227" y="18199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Economic Impacts on Italy</a:t>
            </a:r>
            <a:endParaRPr lang="en-US" alt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227" y="1324992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1919 - Italians outraged by the Paris Peace treaties</a:t>
            </a:r>
          </a:p>
          <a:p>
            <a:pPr lvl="1"/>
            <a:r>
              <a:rPr lang="en-US" altLang="en-US" dirty="0" smtClean="0"/>
              <a:t>disorder and chaos broke out as Italy faced </a:t>
            </a:r>
            <a:br>
              <a:rPr lang="en-US" altLang="en-US" dirty="0" smtClean="0"/>
            </a:br>
            <a:r>
              <a:rPr lang="en-US" altLang="en-US" dirty="0" smtClean="0"/>
              <a:t>economic hard times</a:t>
            </a:r>
          </a:p>
          <a:p>
            <a:pPr lvl="1"/>
            <a:r>
              <a:rPr lang="en-US" altLang="en-US" dirty="0" smtClean="0"/>
              <a:t>trade declined</a:t>
            </a:r>
          </a:p>
          <a:p>
            <a:pPr lvl="1"/>
            <a:r>
              <a:rPr lang="en-US" altLang="en-US" dirty="0" smtClean="0"/>
              <a:t>taxes rose</a:t>
            </a:r>
          </a:p>
          <a:p>
            <a:pPr lvl="1"/>
            <a:r>
              <a:rPr lang="en-US" altLang="en-US" dirty="0" smtClean="0"/>
              <a:t>WWI veterans faced unemployment </a:t>
            </a:r>
          </a:p>
          <a:p>
            <a:pPr lvl="1"/>
            <a:r>
              <a:rPr lang="en-US" altLang="en-US" dirty="0" smtClean="0"/>
              <a:t>government seemed powerless to end the crisis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Benito Mussolini organized veterans and other discontented Italians into the Fascist party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4" name="Picture 26" descr="du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06" y="642051"/>
            <a:ext cx="3866594" cy="285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746" y="1454696"/>
            <a:ext cx="6727054" cy="4963859"/>
          </a:xfrm>
        </p:spPr>
        <p:txBody>
          <a:bodyPr>
            <a:normAutofit/>
          </a:bodyPr>
          <a:lstStyle/>
          <a:p>
            <a:r>
              <a:rPr lang="en-US" dirty="0"/>
              <a:t>US pulled back on investments in mid-1928 – lack of capital caused </a:t>
            </a:r>
            <a:r>
              <a:rPr lang="en-US" dirty="0" smtClean="0"/>
              <a:t>repayment structure to </a:t>
            </a:r>
            <a:r>
              <a:rPr lang="en-US" dirty="0"/>
              <a:t>collapse</a:t>
            </a:r>
          </a:p>
          <a:p>
            <a:r>
              <a:rPr lang="en-US" dirty="0" smtClean="0"/>
              <a:t>France </a:t>
            </a:r>
            <a:r>
              <a:rPr lang="en-US" dirty="0"/>
              <a:t>and Britain faced economic problems</a:t>
            </a:r>
          </a:p>
          <a:p>
            <a:pPr lvl="1"/>
            <a:r>
              <a:rPr lang="en-US" dirty="0"/>
              <a:t>France lost 1.5 million people in the war</a:t>
            </a:r>
          </a:p>
          <a:p>
            <a:r>
              <a:rPr lang="en-US" dirty="0"/>
              <a:t>Britain’s economic health slipped before the war</a:t>
            </a:r>
          </a:p>
          <a:p>
            <a:pPr lvl="1"/>
            <a:r>
              <a:rPr lang="en-US" dirty="0"/>
              <a:t>Mines and factories out-producing consumption</a:t>
            </a:r>
          </a:p>
          <a:p>
            <a:pPr lvl="1"/>
            <a:r>
              <a:rPr lang="en-US" dirty="0"/>
              <a:t>Merchant marine couldn’t hold the links of the empire together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517" y="365125"/>
            <a:ext cx="10883283" cy="1325563"/>
          </a:xfrm>
        </p:spPr>
        <p:txBody>
          <a:bodyPr>
            <a:normAutofit/>
          </a:bodyPr>
          <a:lstStyle/>
          <a:p>
            <a:r>
              <a:rPr lang="en-US" dirty="0"/>
              <a:t>Economic Problems of the 1920s (cont)</a:t>
            </a:r>
          </a:p>
        </p:txBody>
      </p:sp>
      <p:pic>
        <p:nvPicPr>
          <p:cNvPr id="1026" name="Picture 2" descr="http://www.internationalschoolhistory.net/warfare/abyssinia/images/unemploy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0" y="2260865"/>
            <a:ext cx="4498106" cy="19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969" y="1371601"/>
            <a:ext cx="8513685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US took over as financial center of the world</a:t>
            </a:r>
          </a:p>
          <a:p>
            <a:pPr lvl="1"/>
            <a:r>
              <a:rPr lang="en-US" dirty="0" smtClean="0"/>
              <a:t>As Britain declined, capital invested by Britain supplied by US</a:t>
            </a:r>
          </a:p>
          <a:p>
            <a:pPr lvl="1"/>
            <a:r>
              <a:rPr lang="en-US" dirty="0" smtClean="0"/>
              <a:t>British production fell further; unemployment rates high</a:t>
            </a:r>
          </a:p>
          <a:p>
            <a:r>
              <a:rPr lang="en-US" dirty="0" smtClean="0"/>
              <a:t>US doing well in 1920’s; little damage and fewer casualties</a:t>
            </a:r>
          </a:p>
          <a:p>
            <a:pPr lvl="1"/>
            <a:r>
              <a:rPr lang="en-US" dirty="0" smtClean="0"/>
              <a:t>Became prime creditor nation; others dependent on US</a:t>
            </a:r>
          </a:p>
          <a:p>
            <a:r>
              <a:rPr lang="en-US" dirty="0" smtClean="0"/>
              <a:t>When stock market faltered – triggered worldwide depression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5237" y="3127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Economic Problems of the 1920s (cont)</a:t>
            </a:r>
          </a:p>
        </p:txBody>
      </p:sp>
      <p:pic>
        <p:nvPicPr>
          <p:cNvPr id="54274" name="Picture 2" descr="http://blogs.cas.suffolk.edu/history182/files/2013/03/second-great-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9229" y="4224291"/>
            <a:ext cx="2311590" cy="1907959"/>
          </a:xfrm>
          <a:prstGeom prst="rect">
            <a:avLst/>
          </a:prstGeom>
          <a:noFill/>
        </p:spPr>
      </p:pic>
      <p:pic>
        <p:nvPicPr>
          <p:cNvPr id="54276" name="Picture 4" descr="http://blog.oregonlive.com/money_impact/2008/10/medium_Learning%20From%20History_Ha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4449" y="1278384"/>
            <a:ext cx="2149715" cy="2945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5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682" y="1481329"/>
            <a:ext cx="8997518" cy="2252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imperialist nations experienced setbacks, colonies suffered</a:t>
            </a:r>
          </a:p>
          <a:p>
            <a:pPr lvl="1"/>
            <a:r>
              <a:rPr lang="en-US" dirty="0" smtClean="0"/>
              <a:t>Production on plantations had increased – no market for their products – colonial peoples had no means to purchase manufactured goods</a:t>
            </a:r>
          </a:p>
          <a:p>
            <a:r>
              <a:rPr lang="en-US" dirty="0" smtClean="0"/>
              <a:t>Western nations turned to protectionism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761" y="365125"/>
            <a:ext cx="10901039" cy="1325563"/>
          </a:xfrm>
        </p:spPr>
        <p:txBody>
          <a:bodyPr>
            <a:normAutofit/>
          </a:bodyPr>
          <a:lstStyle/>
          <a:p>
            <a:r>
              <a:rPr lang="en-US" dirty="0"/>
              <a:t>Economic Problems of the 1920s (cont)</a:t>
            </a:r>
          </a:p>
        </p:txBody>
      </p:sp>
      <p:pic>
        <p:nvPicPr>
          <p:cNvPr id="58370" name="Picture 2" descr="http://economists-pick-research.hktdc.com/resources/MI_Portal/Article/rp/2012/11/453990/1352429638737_453990protectionism1_453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195" y="3210018"/>
            <a:ext cx="4959569" cy="3519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4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0878" y="1863069"/>
            <a:ext cx="7368466" cy="48928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Depressed state of agriculture resulting from the war an issue</a:t>
            </a:r>
          </a:p>
          <a:p>
            <a:pPr lvl="1"/>
            <a:r>
              <a:rPr lang="en-US" dirty="0" smtClean="0"/>
              <a:t>Farmers in US, Canada, Argentina, and Australia had expanded production during WWI</a:t>
            </a:r>
          </a:p>
          <a:p>
            <a:pPr lvl="1"/>
            <a:r>
              <a:rPr lang="en-US" dirty="0" smtClean="0"/>
              <a:t>European farmers went back to work after war</a:t>
            </a:r>
          </a:p>
          <a:p>
            <a:pPr lvl="1"/>
            <a:r>
              <a:rPr lang="en-US" dirty="0" smtClean="0"/>
              <a:t>Food surpluses triggered falling prices</a:t>
            </a:r>
          </a:p>
          <a:p>
            <a:pPr lvl="1"/>
            <a:r>
              <a:rPr lang="en-US" dirty="0" smtClean="0"/>
              <a:t>Farm families couldn’t purchase manufactured goods leading to a surplus</a:t>
            </a:r>
          </a:p>
          <a:p>
            <a:r>
              <a:rPr lang="en-US" dirty="0" smtClean="0"/>
              <a:t>In US people speculating on stocks</a:t>
            </a:r>
          </a:p>
          <a:p>
            <a:pPr lvl="1"/>
            <a:r>
              <a:rPr lang="en-US" dirty="0" smtClean="0"/>
              <a:t>Damaging behavior - people buying stock on margin</a:t>
            </a:r>
          </a:p>
          <a:p>
            <a:pPr lvl="1"/>
            <a:r>
              <a:rPr lang="en-US" dirty="0" smtClean="0"/>
              <a:t>People borrowed heavily and when stock prices stumbles, brokers called in loans</a:t>
            </a:r>
          </a:p>
          <a:p>
            <a:pPr lvl="1"/>
            <a:r>
              <a:rPr lang="en-US" dirty="0" smtClean="0"/>
              <a:t>Stock market crashed, banks collapsed, people lost their investments, and economic crisis spread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740" y="365125"/>
            <a:ext cx="1097206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New York Stock Market Crash and the </a:t>
            </a:r>
            <a:br>
              <a:rPr lang="en-US" dirty="0" smtClean="0"/>
            </a:br>
            <a:r>
              <a:rPr lang="en-US" dirty="0" smtClean="0"/>
              <a:t>“Great Depression”</a:t>
            </a:r>
            <a:endParaRPr lang="en-US" dirty="0"/>
          </a:p>
        </p:txBody>
      </p:sp>
      <p:pic>
        <p:nvPicPr>
          <p:cNvPr id="61444" name="Picture 4" descr="http://images.fineartamerica.com/images-medium-large/1-stock-market-crash-gr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0" y="2085513"/>
            <a:ext cx="4165106" cy="280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5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1795</Words>
  <Application>Microsoft Office PowerPoint</Application>
  <PresentationFormat>Widescreen</PresentationFormat>
  <Paragraphs>245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Berlin Sans FB</vt:lpstr>
      <vt:lpstr>Bernard MT Condensed</vt:lpstr>
      <vt:lpstr>Calibri</vt:lpstr>
      <vt:lpstr>Calibri Light</vt:lpstr>
      <vt:lpstr>Office Theme</vt:lpstr>
      <vt:lpstr>Great Depression  &amp;  WWII</vt:lpstr>
      <vt:lpstr>Economic Instability and the Great Depression</vt:lpstr>
      <vt:lpstr>Economic Impact on Germany</vt:lpstr>
      <vt:lpstr>Economic Impact on Germany</vt:lpstr>
      <vt:lpstr>Economic Impacts on Italy</vt:lpstr>
      <vt:lpstr>Economic Problems of the 1920s (cont)</vt:lpstr>
      <vt:lpstr>Economic Problems of the 1920s (cont)</vt:lpstr>
      <vt:lpstr>Economic Problems of the 1920s (cont)</vt:lpstr>
      <vt:lpstr>The New York Stock Market Crash and the  “Great Depression”</vt:lpstr>
      <vt:lpstr>The New York Stock Market Crash and the “Great Depression” (cont)</vt:lpstr>
      <vt:lpstr>The New York Stock Market Crash and the “Great Depression” (cont)</vt:lpstr>
      <vt:lpstr>The New York Stock Market Crash and the “Great Depression” (cont)</vt:lpstr>
      <vt:lpstr>Political Reactions to Economic Woes</vt:lpstr>
      <vt:lpstr>Political Reactions to Economic Woes</vt:lpstr>
      <vt:lpstr>The Rise of Fascism</vt:lpstr>
      <vt:lpstr>The Rise of Fascism (cont)</vt:lpstr>
      <vt:lpstr>PowerPoint Presentation</vt:lpstr>
      <vt:lpstr>The Rise of Fascism (cont)</vt:lpstr>
      <vt:lpstr>The Rise of Fascism (cont)</vt:lpstr>
      <vt:lpstr>The Rise of Fascism (cont)</vt:lpstr>
      <vt:lpstr>PowerPoint Presentation</vt:lpstr>
      <vt:lpstr>World War II</vt:lpstr>
      <vt:lpstr>The Onset of War</vt:lpstr>
      <vt:lpstr>The Onset of War (cont)</vt:lpstr>
      <vt:lpstr>The Nature of War</vt:lpstr>
      <vt:lpstr>The Nature of War (cont)</vt:lpstr>
      <vt:lpstr>War in Europe and North Africa</vt:lpstr>
      <vt:lpstr>War in Europe and North Africa (cont)</vt:lpstr>
      <vt:lpstr>The War in Asia and the Pacific</vt:lpstr>
      <vt:lpstr>The End of the War </vt:lpstr>
      <vt:lpstr>The End of the War (cont)</vt:lpstr>
      <vt:lpstr>PowerPoint Presentation</vt:lpstr>
      <vt:lpstr>The Atomic Bomb Controversy</vt:lpstr>
    </vt:vector>
  </TitlesOfParts>
  <Company>KATY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</dc:title>
  <dc:creator>Ferrari, Christina, N</dc:creator>
  <cp:lastModifiedBy>Hitch, Jennifer P (OTHS)</cp:lastModifiedBy>
  <cp:revision>23</cp:revision>
  <cp:lastPrinted>2018-04-03T20:46:30Z</cp:lastPrinted>
  <dcterms:created xsi:type="dcterms:W3CDTF">2015-04-06T11:52:16Z</dcterms:created>
  <dcterms:modified xsi:type="dcterms:W3CDTF">2018-04-06T15:17:52Z</dcterms:modified>
</cp:coreProperties>
</file>