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9651" autoAdjust="0"/>
  </p:normalViewPr>
  <p:slideViewPr>
    <p:cSldViewPr snapToGrid="0">
      <p:cViewPr varScale="1">
        <p:scale>
          <a:sx n="92" d="100"/>
          <a:sy n="92" d="100"/>
        </p:scale>
        <p:origin x="12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421A5-E340-477A-A392-AAC645F73286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E2FAB-9D93-4A2D-96BC-A9EE607B8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47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Analysis of</a:t>
            </a:r>
            <a:r>
              <a:rPr lang="en-US" baseline="0" dirty="0" smtClean="0"/>
              <a:t> prompt: </a:t>
            </a:r>
          </a:p>
          <a:p>
            <a:r>
              <a:rPr lang="en-US" baseline="0" dirty="0" smtClean="0"/>
              <a:t>-   Causation Question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Period before 600 BCE which is Period 1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Discusses the discovery of farming in the River Valley Civilizations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3 potential Paragraphs: 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Social: 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Economic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Demographic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E2FAB-9D93-4A2D-96BC-A9EE607B8B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E2FAB-9D93-4A2D-96BC-A9EE607B8B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45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F519-66D8-417E-A5BC-721E492979A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995B-48F4-404B-91A5-31F339EF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2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F519-66D8-417E-A5BC-721E492979A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995B-48F4-404B-91A5-31F339EF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7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F519-66D8-417E-A5BC-721E492979A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995B-48F4-404B-91A5-31F339EF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9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F519-66D8-417E-A5BC-721E492979A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995B-48F4-404B-91A5-31F339EF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3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F519-66D8-417E-A5BC-721E492979A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995B-48F4-404B-91A5-31F339EF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1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F519-66D8-417E-A5BC-721E492979A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995B-48F4-404B-91A5-31F339EF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9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F519-66D8-417E-A5BC-721E492979A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995B-48F4-404B-91A5-31F339EF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5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F519-66D8-417E-A5BC-721E492979A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995B-48F4-404B-91A5-31F339EF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9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F519-66D8-417E-A5BC-721E492979A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995B-48F4-404B-91A5-31F339EF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1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F519-66D8-417E-A5BC-721E492979A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995B-48F4-404B-91A5-31F339EF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1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F519-66D8-417E-A5BC-721E492979A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995B-48F4-404B-91A5-31F339EF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3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5F519-66D8-417E-A5BC-721E492979A7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E995B-48F4-404B-91A5-31F339EF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write an LEQ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Maximum score of 6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4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Sample </a:t>
            </a:r>
            <a:r>
              <a:rPr lang="en-US" sz="4000" dirty="0" smtClean="0"/>
              <a:t>Prompt: Analyze the effect of the Columbian exchange on populations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11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3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80672"/>
          </a:xfrm>
        </p:spPr>
        <p:txBody>
          <a:bodyPr/>
          <a:lstStyle/>
          <a:p>
            <a:r>
              <a:rPr lang="en-US" dirty="0" smtClean="0"/>
              <a:t>What is the question asking? </a:t>
            </a:r>
          </a:p>
          <a:p>
            <a:pPr lvl="1"/>
            <a:r>
              <a:rPr lang="en-US" dirty="0" smtClean="0"/>
              <a:t>What Historical Thinking Skill should you apply? </a:t>
            </a:r>
          </a:p>
          <a:p>
            <a:pPr lvl="2"/>
            <a:r>
              <a:rPr lang="en-US" dirty="0" smtClean="0"/>
              <a:t>Comparison</a:t>
            </a:r>
          </a:p>
          <a:p>
            <a:pPr lvl="2"/>
            <a:r>
              <a:rPr lang="en-US" dirty="0" smtClean="0"/>
              <a:t>Causation</a:t>
            </a:r>
          </a:p>
          <a:p>
            <a:pPr lvl="2"/>
            <a:r>
              <a:rPr lang="en-US" dirty="0" smtClean="0"/>
              <a:t>Change and Continuity Over Time</a:t>
            </a:r>
          </a:p>
          <a:p>
            <a:pPr lvl="1"/>
            <a:r>
              <a:rPr lang="en-US" dirty="0" smtClean="0"/>
              <a:t>Translate the question so it makes sense. </a:t>
            </a:r>
          </a:p>
          <a:p>
            <a:pPr lvl="1"/>
            <a:r>
              <a:rPr lang="en-US" dirty="0" smtClean="0"/>
              <a:t>Be sure that you frame your answer in the correct region and time frame</a:t>
            </a:r>
          </a:p>
          <a:p>
            <a:pPr lvl="1"/>
            <a:r>
              <a:rPr lang="en-US" dirty="0" smtClean="0"/>
              <a:t>Example: 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33912" b="44960"/>
          <a:stretch/>
        </p:blipFill>
        <p:spPr>
          <a:xfrm>
            <a:off x="2743200" y="4796442"/>
            <a:ext cx="6705600" cy="127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56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Contextualization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243"/>
            <a:ext cx="10515600" cy="4351338"/>
          </a:xfrm>
        </p:spPr>
        <p:txBody>
          <a:bodyPr/>
          <a:lstStyle/>
          <a:p>
            <a:r>
              <a:rPr lang="en-US" dirty="0" smtClean="0"/>
              <a:t>The back story or bigger picture that helps to put the prompt into context. </a:t>
            </a:r>
          </a:p>
          <a:p>
            <a:r>
              <a:rPr lang="en-US" dirty="0" smtClean="0"/>
              <a:t>Consider other developments, events or movements that could be placed on a timeline BEFORE the answer to the prompt. </a:t>
            </a:r>
          </a:p>
          <a:p>
            <a:r>
              <a:rPr lang="en-US" dirty="0" smtClean="0"/>
              <a:t>This should be able to be directly connected to the answer to the prompt</a:t>
            </a:r>
          </a:p>
          <a:p>
            <a:pPr lvl="1"/>
            <a:r>
              <a:rPr lang="en-US" dirty="0" smtClean="0"/>
              <a:t>Don’t go too far back in time!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6523" y="4998275"/>
            <a:ext cx="9397286" cy="204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1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should be a roadmap of your essay and should include the categories each body paragraph will be examining. </a:t>
            </a:r>
          </a:p>
          <a:p>
            <a:r>
              <a:rPr lang="en-US" dirty="0" smtClean="0"/>
              <a:t>This should be specific to the prompt.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817045"/>
            <a:ext cx="10279786" cy="249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31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Evidence: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0998"/>
            <a:ext cx="10515600" cy="4351338"/>
          </a:xfrm>
        </p:spPr>
        <p:txBody>
          <a:bodyPr/>
          <a:lstStyle/>
          <a:p>
            <a:r>
              <a:rPr lang="en-US" dirty="0" smtClean="0"/>
              <a:t>Needs to be SPECIFIC!</a:t>
            </a:r>
          </a:p>
          <a:p>
            <a:pPr lvl="1"/>
            <a:r>
              <a:rPr lang="en-US" dirty="0" smtClean="0"/>
              <a:t>ESPN: Extremely Specific Proper Noun</a:t>
            </a:r>
          </a:p>
          <a:p>
            <a:r>
              <a:rPr lang="en-US" dirty="0" smtClean="0"/>
              <a:t>This does not have to be a direct quote from a source or exact numbers of casualties or trade profits. </a:t>
            </a:r>
          </a:p>
          <a:p>
            <a:r>
              <a:rPr lang="en-US" dirty="0" smtClean="0"/>
              <a:t>This CAN be: </a:t>
            </a:r>
          </a:p>
          <a:p>
            <a:pPr lvl="1"/>
            <a:r>
              <a:rPr lang="en-US" dirty="0" smtClean="0"/>
              <a:t>specific items traded</a:t>
            </a:r>
          </a:p>
          <a:p>
            <a:pPr lvl="1"/>
            <a:r>
              <a:rPr lang="en-US" dirty="0" smtClean="0"/>
              <a:t>specific wars/battles fought or treaties signed</a:t>
            </a:r>
          </a:p>
          <a:p>
            <a:pPr lvl="1"/>
            <a:r>
              <a:rPr lang="en-US" dirty="0" smtClean="0"/>
              <a:t>specific technological advancements</a:t>
            </a:r>
          </a:p>
          <a:p>
            <a:pPr lvl="1"/>
            <a:r>
              <a:rPr lang="en-US" dirty="0" smtClean="0"/>
              <a:t>the TITLE of specific documents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5226897"/>
            <a:ext cx="9157855" cy="165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14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Evidence Point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to be a well balanced selection of evidence. </a:t>
            </a:r>
          </a:p>
          <a:p>
            <a:r>
              <a:rPr lang="en-US" dirty="0" smtClean="0"/>
              <a:t>2:1 ratio </a:t>
            </a:r>
          </a:p>
          <a:p>
            <a:pPr lvl="1"/>
            <a:r>
              <a:rPr lang="en-US" dirty="0" smtClean="0"/>
              <a:t>2 causes: 1 effect (or visa versa)</a:t>
            </a:r>
          </a:p>
          <a:p>
            <a:pPr lvl="1"/>
            <a:r>
              <a:rPr lang="en-US" dirty="0" smtClean="0"/>
              <a:t>2 changes: 1 continuity (or visa versa)</a:t>
            </a:r>
          </a:p>
          <a:p>
            <a:pPr lvl="1"/>
            <a:r>
              <a:rPr lang="en-US" dirty="0" smtClean="0"/>
              <a:t>2 similarities: 1 difference (or visa versa)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4644736"/>
            <a:ext cx="10593297" cy="204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44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and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be consistently analyzing using the historical thinking skills throughout the essay. </a:t>
            </a:r>
          </a:p>
          <a:p>
            <a:r>
              <a:rPr lang="en-US" dirty="0" smtClean="0"/>
              <a:t>Use the right verbiage (wording) to show that you are. </a:t>
            </a:r>
          </a:p>
          <a:p>
            <a:pPr lvl="1"/>
            <a:r>
              <a:rPr lang="en-US" dirty="0" smtClean="0"/>
              <a:t>“ The effect of this was…”</a:t>
            </a:r>
          </a:p>
          <a:p>
            <a:pPr lvl="1"/>
            <a:r>
              <a:rPr lang="en-US" dirty="0" smtClean="0"/>
              <a:t>“They are similar in that they both…”</a:t>
            </a:r>
          </a:p>
          <a:p>
            <a:pPr lvl="1"/>
            <a:r>
              <a:rPr lang="en-US" dirty="0" smtClean="0"/>
              <a:t>“This philosophy continued/until…” </a:t>
            </a:r>
          </a:p>
          <a:p>
            <a:pPr lvl="1"/>
            <a:r>
              <a:rPr lang="en-US" dirty="0" smtClean="0"/>
              <a:t>“The focus of the revolution change in…”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881040"/>
            <a:ext cx="10515600" cy="217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905" y="0"/>
            <a:ext cx="10515600" cy="1325563"/>
          </a:xfrm>
        </p:spPr>
        <p:txBody>
          <a:bodyPr/>
          <a:lstStyle/>
          <a:p>
            <a:r>
              <a:rPr lang="en-US" dirty="0" smtClean="0"/>
              <a:t>Earning the 6</a:t>
            </a:r>
            <a:r>
              <a:rPr lang="en-US" baseline="30000" dirty="0" smtClean="0"/>
              <a:t>th</a:t>
            </a:r>
            <a:r>
              <a:rPr lang="en-US" dirty="0" smtClean="0"/>
              <a:t>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9983"/>
            <a:ext cx="12191999" cy="3653464"/>
          </a:xfrm>
        </p:spPr>
        <p:txBody>
          <a:bodyPr>
            <a:normAutofit/>
          </a:bodyPr>
          <a:lstStyle/>
          <a:p>
            <a:r>
              <a:rPr lang="en-US" dirty="0" smtClean="0"/>
              <a:t>NCAA</a:t>
            </a:r>
          </a:p>
          <a:p>
            <a:pPr lvl="1"/>
            <a:r>
              <a:rPr lang="en-US" b="1" u="sng" dirty="0" smtClean="0"/>
              <a:t>N</a:t>
            </a:r>
            <a:r>
              <a:rPr lang="en-US" b="1" dirty="0" smtClean="0"/>
              <a:t>uance: </a:t>
            </a:r>
            <a:r>
              <a:rPr lang="en-US" dirty="0" smtClean="0"/>
              <a:t>Show a complex relationship between both factors that are the focus of the prompt</a:t>
            </a:r>
          </a:p>
          <a:p>
            <a:pPr lvl="1"/>
            <a:r>
              <a:rPr lang="en-US" b="1" u="sng" dirty="0" smtClean="0"/>
              <a:t>C</a:t>
            </a:r>
            <a:r>
              <a:rPr lang="en-US" b="1" dirty="0" smtClean="0"/>
              <a:t>onnections: </a:t>
            </a:r>
            <a:r>
              <a:rPr lang="en-US" dirty="0" smtClean="0"/>
              <a:t>Explaining relevant and insightful connections</a:t>
            </a:r>
          </a:p>
          <a:p>
            <a:pPr lvl="1"/>
            <a:r>
              <a:rPr lang="en-US" b="1" u="sng" dirty="0" smtClean="0"/>
              <a:t>A</a:t>
            </a:r>
            <a:r>
              <a:rPr lang="en-US" b="1" dirty="0" smtClean="0"/>
              <a:t>ffirm: </a:t>
            </a:r>
            <a:r>
              <a:rPr lang="en-US" dirty="0" smtClean="0"/>
              <a:t>Confirming the validity of an </a:t>
            </a:r>
            <a:r>
              <a:rPr lang="en-US" u="sng" dirty="0" smtClean="0"/>
              <a:t>argument</a:t>
            </a:r>
            <a:r>
              <a:rPr lang="en-US" dirty="0" smtClean="0"/>
              <a:t> by corroborating multiple perspectives across themes</a:t>
            </a:r>
          </a:p>
          <a:p>
            <a:pPr lvl="1"/>
            <a:r>
              <a:rPr lang="en-US" b="1" u="sng" dirty="0" smtClean="0"/>
              <a:t>A</a:t>
            </a:r>
            <a:r>
              <a:rPr lang="en-US" b="1" dirty="0" smtClean="0"/>
              <a:t>lternative: </a:t>
            </a:r>
            <a:r>
              <a:rPr lang="en-US" dirty="0" smtClean="0"/>
              <a:t>Main narrative and then the challenge to the narrative or secondary argument (counter-argument)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262" y="4308677"/>
            <a:ext cx="8722895" cy="25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LEQ ORGANIZATION OUTLINE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b="1" dirty="0" smtClean="0"/>
              <a:t> Introduction</a:t>
            </a:r>
            <a:endParaRPr lang="en-US" sz="2000" dirty="0"/>
          </a:p>
          <a:p>
            <a:pPr lvl="1" fontAlgn="base"/>
            <a:r>
              <a:rPr lang="en-US" dirty="0"/>
              <a:t>Contextualization</a:t>
            </a:r>
            <a:endParaRPr lang="en-US" sz="1800" dirty="0"/>
          </a:p>
          <a:p>
            <a:pPr lvl="1" fontAlgn="base"/>
            <a:r>
              <a:rPr lang="en-US" dirty="0"/>
              <a:t>Thesis Statement</a:t>
            </a:r>
            <a:endParaRPr lang="en-US" sz="1800" dirty="0"/>
          </a:p>
          <a:p>
            <a:pPr lvl="0" fontAlgn="base"/>
            <a:r>
              <a:rPr lang="en-US" b="1" dirty="0"/>
              <a:t> Body Paragraph </a:t>
            </a:r>
            <a:endParaRPr lang="en-US" sz="2000" dirty="0"/>
          </a:p>
          <a:p>
            <a:pPr lvl="1" fontAlgn="base"/>
            <a:r>
              <a:rPr lang="en-US" dirty="0"/>
              <a:t>Topic Sentence </a:t>
            </a:r>
            <a:r>
              <a:rPr lang="en-US" dirty="0" smtClean="0"/>
              <a:t>(sub-point </a:t>
            </a:r>
            <a:r>
              <a:rPr lang="en-US" dirty="0"/>
              <a:t>1)</a:t>
            </a:r>
            <a:endParaRPr lang="en-US" sz="1800" dirty="0"/>
          </a:p>
          <a:p>
            <a:pPr lvl="1" fontAlgn="base"/>
            <a:r>
              <a:rPr lang="en-US" dirty="0"/>
              <a:t>Evidence</a:t>
            </a:r>
            <a:endParaRPr lang="en-US" sz="1800" dirty="0"/>
          </a:p>
          <a:p>
            <a:pPr lvl="1" fontAlgn="base"/>
            <a:r>
              <a:rPr lang="en-US" dirty="0"/>
              <a:t>Significance of Evidence</a:t>
            </a:r>
            <a:endParaRPr lang="en-US" sz="1800" dirty="0"/>
          </a:p>
          <a:p>
            <a:pPr lvl="1" fontAlgn="base"/>
            <a:r>
              <a:rPr lang="en-US" dirty="0"/>
              <a:t>*Repeat with at least two more times</a:t>
            </a:r>
            <a:endParaRPr lang="en-US" sz="1800" dirty="0"/>
          </a:p>
          <a:p>
            <a:pPr lvl="1" fontAlgn="base"/>
            <a:r>
              <a:rPr lang="en-US" dirty="0"/>
              <a:t>Tie back to thesis</a:t>
            </a:r>
            <a:endParaRPr lang="en-US" sz="1800" dirty="0"/>
          </a:p>
          <a:p>
            <a:pPr lvl="0" fontAlgn="base"/>
            <a:r>
              <a:rPr lang="en-US" b="1" dirty="0"/>
              <a:t> Body Paragraph </a:t>
            </a:r>
            <a:endParaRPr lang="en-US" sz="2000" dirty="0"/>
          </a:p>
          <a:p>
            <a:pPr lvl="1" fontAlgn="base"/>
            <a:r>
              <a:rPr lang="en-US" dirty="0"/>
              <a:t>Topic </a:t>
            </a:r>
            <a:r>
              <a:rPr lang="en-US"/>
              <a:t>Sentence </a:t>
            </a:r>
            <a:r>
              <a:rPr lang="en-US" smtClean="0"/>
              <a:t>(sub-point </a:t>
            </a:r>
            <a:r>
              <a:rPr lang="en-US" dirty="0"/>
              <a:t>2)</a:t>
            </a:r>
            <a:endParaRPr lang="en-US" sz="1800" dirty="0"/>
          </a:p>
          <a:p>
            <a:pPr lvl="1" fontAlgn="base"/>
            <a:r>
              <a:rPr lang="en-US" dirty="0"/>
              <a:t>Evidence</a:t>
            </a:r>
            <a:endParaRPr lang="en-US" sz="1800" dirty="0"/>
          </a:p>
          <a:p>
            <a:pPr lvl="1" fontAlgn="base"/>
            <a:r>
              <a:rPr lang="en-US" dirty="0"/>
              <a:t>Significance of Evidence</a:t>
            </a:r>
            <a:endParaRPr lang="en-US" sz="1800" dirty="0"/>
          </a:p>
          <a:p>
            <a:pPr lvl="1" fontAlgn="base"/>
            <a:r>
              <a:rPr lang="en-US" dirty="0"/>
              <a:t>*Repeat with at least two more times</a:t>
            </a:r>
            <a:endParaRPr lang="en-US" sz="1800" dirty="0"/>
          </a:p>
          <a:p>
            <a:pPr lvl="1" fontAlgn="base"/>
            <a:r>
              <a:rPr lang="en-US" dirty="0"/>
              <a:t>Tie back to </a:t>
            </a:r>
            <a:r>
              <a:rPr lang="en-US" dirty="0" smtClean="0"/>
              <a:t>thesis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577348" cy="4644001"/>
          </a:xfrm>
        </p:spPr>
        <p:txBody>
          <a:bodyPr>
            <a:normAutofit fontScale="77500" lnSpcReduction="20000"/>
          </a:bodyPr>
          <a:lstStyle/>
          <a:p>
            <a:pPr lvl="0" fontAlgn="base"/>
            <a:r>
              <a:rPr lang="en-US" b="1" dirty="0"/>
              <a:t> Body Paragraph </a:t>
            </a:r>
            <a:endParaRPr lang="en-US" sz="2000" dirty="0"/>
          </a:p>
          <a:p>
            <a:pPr lvl="1" fontAlgn="base"/>
            <a:r>
              <a:rPr lang="en-US" dirty="0"/>
              <a:t>Topic Sentence </a:t>
            </a:r>
            <a:r>
              <a:rPr lang="en-US" dirty="0" smtClean="0"/>
              <a:t>(sub-point </a:t>
            </a:r>
            <a:r>
              <a:rPr lang="en-US" dirty="0"/>
              <a:t>3)</a:t>
            </a:r>
            <a:endParaRPr lang="en-US" sz="1800" dirty="0"/>
          </a:p>
          <a:p>
            <a:pPr lvl="1" fontAlgn="base"/>
            <a:r>
              <a:rPr lang="en-US" dirty="0"/>
              <a:t>Evidence</a:t>
            </a:r>
            <a:endParaRPr lang="en-US" sz="1800" dirty="0"/>
          </a:p>
          <a:p>
            <a:pPr lvl="1" fontAlgn="base"/>
            <a:r>
              <a:rPr lang="en-US" dirty="0"/>
              <a:t>Significance of Evidence</a:t>
            </a:r>
            <a:endParaRPr lang="en-US" sz="1800" dirty="0"/>
          </a:p>
          <a:p>
            <a:pPr lvl="1" fontAlgn="base"/>
            <a:r>
              <a:rPr lang="en-US" dirty="0"/>
              <a:t>*Repeat with at least two more times</a:t>
            </a:r>
            <a:endParaRPr lang="en-US" sz="1800" dirty="0"/>
          </a:p>
          <a:p>
            <a:pPr lvl="1" fontAlgn="base"/>
            <a:r>
              <a:rPr lang="en-US" dirty="0"/>
              <a:t>Tie back to thesis</a:t>
            </a:r>
            <a:endParaRPr lang="en-US" sz="1800" dirty="0"/>
          </a:p>
          <a:p>
            <a:pPr lvl="0" fontAlgn="base"/>
            <a:r>
              <a:rPr lang="en-US" b="1" dirty="0"/>
              <a:t> Conclusion</a:t>
            </a:r>
            <a:endParaRPr lang="en-US" sz="2000" dirty="0"/>
          </a:p>
          <a:p>
            <a:pPr lvl="1" fontAlgn="base"/>
            <a:r>
              <a:rPr lang="en-US" dirty="0"/>
              <a:t>Rewrite thesis </a:t>
            </a:r>
            <a:endParaRPr lang="en-US" sz="1800" dirty="0"/>
          </a:p>
          <a:p>
            <a:pPr lvl="1" fontAlgn="base"/>
            <a:r>
              <a:rPr lang="en-US" dirty="0"/>
              <a:t>Pull it all together and tie back to thesis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37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457</Words>
  <Application>Microsoft Office PowerPoint</Application>
  <PresentationFormat>Widescreen</PresentationFormat>
  <Paragraphs>85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How to write an LEQ</vt:lpstr>
      <vt:lpstr>The Prompt</vt:lpstr>
      <vt:lpstr>Contextualization</vt:lpstr>
      <vt:lpstr>Thesis: </vt:lpstr>
      <vt:lpstr>Evidence: </vt:lpstr>
      <vt:lpstr>Second Evidence Point</vt:lpstr>
      <vt:lpstr>Analysis and Reasoning</vt:lpstr>
      <vt:lpstr>Earning the 6th Point</vt:lpstr>
      <vt:lpstr>LEQ ORGANIZATION OUTLINE EXAMPLE</vt:lpstr>
      <vt:lpstr>Grading Samples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an LEQ</dc:title>
  <dc:creator>Hitch, Jennifer P (OTHS)</dc:creator>
  <cp:lastModifiedBy>Hitch, Jennifer P (OTHS)</cp:lastModifiedBy>
  <cp:revision>15</cp:revision>
  <dcterms:created xsi:type="dcterms:W3CDTF">2018-11-27T18:57:44Z</dcterms:created>
  <dcterms:modified xsi:type="dcterms:W3CDTF">2018-11-30T17:22:04Z</dcterms:modified>
</cp:coreProperties>
</file>