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4" r:id="rId9"/>
    <p:sldId id="264" r:id="rId10"/>
    <p:sldId id="265" r:id="rId11"/>
    <p:sldId id="291" r:id="rId12"/>
    <p:sldId id="266" r:id="rId13"/>
    <p:sldId id="286" r:id="rId14"/>
    <p:sldId id="288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92" r:id="rId23"/>
    <p:sldId id="275" r:id="rId24"/>
    <p:sldId id="276" r:id="rId25"/>
    <p:sldId id="277" r:id="rId26"/>
    <p:sldId id="278" r:id="rId27"/>
    <p:sldId id="279" r:id="rId28"/>
    <p:sldId id="289" r:id="rId29"/>
    <p:sldId id="290" r:id="rId30"/>
    <p:sldId id="280" r:id="rId31"/>
    <p:sldId id="281" r:id="rId32"/>
    <p:sldId id="282" r:id="rId33"/>
    <p:sldId id="283" r:id="rId34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7387C-A528-4241-A5FC-6DF7187C3620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BE56F-C448-4330-A1A3-1CDE773F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521BF1C-2E94-4C1B-B7B2-EA03DD1014DB}" type="slidenum">
              <a:rPr lang="en-US"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7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8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77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5384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2"/>
          </p:nvPr>
        </p:nvSpPr>
        <p:spPr>
          <a:xfrm>
            <a:off x="8483600" y="6356350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78417" y="6356350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91900" y="6356350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fld id="{9A0DB2DC-4C9A-4742-B13C-FB6460FD3503}" type="slidenum">
              <a:rPr lang="it-IT" altLang="x-none" dirty="0">
                <a:latin typeface="Century Gothic" panose="020B0502020202020204" pitchFamily="34" charset="0"/>
              </a:rPr>
              <a:t>‹#›</a:t>
            </a:fld>
            <a:endParaRPr lang="it-IT" altLang="x-non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0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4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3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89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68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04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2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39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DE934FF-F4E1-47C5-9CA5-30A81DDE2BE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80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92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pov/twelvedisciples/video/living-under-apartheid-clip-1-of-2/#.UqMx5Y01Az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culture.com/2013/12/nelson-mandelas-first-ever-tv-interview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Image:Archbishop-Tutu-medium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1391" y="1093845"/>
            <a:ext cx="11065565" cy="254143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The History of Apartheid in S</a:t>
            </a:r>
            <a:r>
              <a:rPr lang="en-US" altLang="en-US" sz="8000" cap="none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outh</a:t>
            </a: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Africa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5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en-US" altLang="en-US" dirty="0"/>
          </a:p>
        </p:txBody>
      </p:sp>
      <p:pic>
        <p:nvPicPr>
          <p:cNvPr id="23556" name="Picture 4" descr="1555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457200"/>
            <a:ext cx="8759825" cy="5781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A885-6158-49A6-9E5E-4B4CFBCC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Clip: POV—Living under apartheid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F378B-31CD-4503-B704-2235B17B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http://www.pbs.org/pov/twelvedisciples/video/living-under-apartheid-clip-1-of-2/#.UqMx5Y01Azp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6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3962400" cy="114300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Homelands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90329" y="1934817"/>
            <a:ext cx="6745358" cy="4038946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en-US" sz="3200" dirty="0"/>
              <a:t>Semi-independent areas occupied </a:t>
            </a:r>
            <a:br>
              <a:rPr lang="en-US" altLang="en-US" sz="3200" dirty="0"/>
            </a:br>
            <a:r>
              <a:rPr lang="en-US" altLang="en-US" sz="3200" dirty="0"/>
              <a:t>by blacks</a:t>
            </a:r>
          </a:p>
          <a:p>
            <a:pPr eaLnBrk="1" hangingPunct="1"/>
            <a:r>
              <a:rPr lang="en-US" altLang="en-US" sz="3200" dirty="0"/>
              <a:t>Gov’t allowed some to live outside homelands</a:t>
            </a:r>
          </a:p>
          <a:p>
            <a:pPr lvl="1" eaLnBrk="1" hangingPunct="1"/>
            <a:r>
              <a:rPr lang="en-US" altLang="en-US" sz="2400" dirty="0"/>
              <a:t>To work certain jobs</a:t>
            </a:r>
          </a:p>
          <a:p>
            <a:pPr lvl="1" eaLnBrk="1" hangingPunct="1"/>
            <a:r>
              <a:rPr lang="en-US" altLang="en-US" sz="2400" dirty="0"/>
              <a:t>Families were split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4580" name="Picture 4" descr="1555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437" y="0"/>
            <a:ext cx="4754563" cy="701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074" descr="shanty tow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0800" cy="4360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Text Box 3075"/>
          <p:cNvSpPr txBox="1">
            <a:spLocks noChangeArrowheads="1"/>
          </p:cNvSpPr>
          <p:nvPr/>
        </p:nvSpPr>
        <p:spPr bwMode="auto">
          <a:xfrm>
            <a:off x="6860381" y="366714"/>
            <a:ext cx="487203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tx2"/>
                </a:solidFill>
              </a:rPr>
              <a:t>Shanty Town-Cape Town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F94387-00F9-42BC-B090-E0F3E26B0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488" y="2758396"/>
            <a:ext cx="6005512" cy="40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538162" y="204789"/>
            <a:ext cx="67246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tx2"/>
                </a:solidFill>
              </a:rPr>
              <a:t>Shanty Town</a:t>
            </a:r>
          </a:p>
        </p:txBody>
      </p:sp>
      <p:pic>
        <p:nvPicPr>
          <p:cNvPr id="5122" name="Picture 2" descr="Image result for shanty towns in south africa">
            <a:extLst>
              <a:ext uri="{FF2B5EF4-FFF2-40B4-BE49-F238E27FC236}">
                <a16:creationId xmlns:a16="http://schemas.microsoft.com/office/drawing/2014/main" id="{8A293D1A-9B3A-4CDD-99D1-2CD9DEAD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974229"/>
            <a:ext cx="8939213" cy="58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0918" y="367198"/>
            <a:ext cx="3438473" cy="1049235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Homelands</a:t>
            </a:r>
          </a:p>
        </p:txBody>
      </p:sp>
      <p:pic>
        <p:nvPicPr>
          <p:cNvPr id="25603" name="Picture 5" descr="Bantustans_in_South_Afric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713" y="-1"/>
            <a:ext cx="7845287" cy="687269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Image result for shanty towns in south africa">
            <a:extLst>
              <a:ext uri="{FF2B5EF4-FFF2-40B4-BE49-F238E27FC236}">
                <a16:creationId xmlns:a16="http://schemas.microsoft.com/office/drawing/2014/main" id="{074489E6-D62D-4E43-A20B-F580AECC4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0"/>
            <a:ext cx="9305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974986"/>
              </p:ext>
            </p:extLst>
          </p:nvPr>
        </p:nvGraphicFramePr>
        <p:xfrm>
          <a:off x="1218543" y="0"/>
          <a:ext cx="975491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5029200" imgH="3533775" progId="ViewerFrameClass">
                  <p:embed/>
                </p:oleObj>
              </mc:Choice>
              <mc:Fallback>
                <p:oleObj r:id="rId3" imgW="5029200" imgH="3533775" progId="ViewerFrameClass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8543" y="0"/>
                        <a:ext cx="9754914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African National Congress	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>
            <a:normAutofit/>
          </a:bodyPr>
          <a:lstStyle/>
          <a:p>
            <a:pPr eaLnBrk="1" hangingPunct="1"/>
            <a:r>
              <a:rPr lang="en-US" altLang="en-US" sz="2400" dirty="0"/>
              <a:t>ANC created to speak on behalf of black civil rights</a:t>
            </a:r>
          </a:p>
          <a:p>
            <a:pPr eaLnBrk="1" hangingPunct="1"/>
            <a:r>
              <a:rPr lang="en-US" altLang="en-US" sz="2400" dirty="0"/>
              <a:t>Founded in 1912</a:t>
            </a:r>
          </a:p>
          <a:p>
            <a:pPr eaLnBrk="1" hangingPunct="1"/>
            <a:r>
              <a:rPr lang="en-US" altLang="en-US" sz="2400" dirty="0"/>
              <a:t>Responded to apartheid with peaceful nonviolent protests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3AF21B-C01D-4AC0-B4BC-65300784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119" y="2283967"/>
            <a:ext cx="2133785" cy="2914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Sharpeville Massacre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1205947" y="2054086"/>
            <a:ext cx="9978887" cy="4575313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eaLnBrk="1" hangingPunct="1"/>
            <a:r>
              <a:rPr lang="en-US" altLang="en-US" sz="2400" dirty="0"/>
              <a:t> March 21</a:t>
            </a:r>
          </a:p>
          <a:p>
            <a:pPr eaLnBrk="1" hangingPunct="1"/>
            <a:r>
              <a:rPr lang="en-US" altLang="en-US" sz="2400" dirty="0"/>
              <a:t>*On this date in 1960, police in Sharpeville, near Johannesburg, fired on </a:t>
            </a:r>
            <a:br>
              <a:rPr lang="en-US" altLang="en-US" sz="2400" dirty="0"/>
            </a:br>
            <a:r>
              <a:rPr lang="en-US" altLang="en-US" sz="2400" dirty="0"/>
              <a:t>Black South Africans protesting racially biased pass laws. </a:t>
            </a:r>
            <a:br>
              <a:rPr lang="en-US" altLang="en-US" sz="2400" dirty="0"/>
            </a:br>
            <a:r>
              <a:rPr lang="en-US" altLang="en-US" sz="2400" dirty="0"/>
              <a:t>The protesters suffered 72 deaths and more than 200 injuries in two days of violence</a:t>
            </a:r>
          </a:p>
          <a:p>
            <a:pPr eaLnBrk="1" hangingPunct="1"/>
            <a:r>
              <a:rPr lang="en-US" altLang="en-US" sz="2400" b="1" dirty="0"/>
              <a:t>Turning Point:  </a:t>
            </a:r>
            <a:r>
              <a:rPr lang="en-US" altLang="en-US" sz="2400" dirty="0"/>
              <a:t>ANC opted to change its tactics and use violence</a:t>
            </a:r>
          </a:p>
          <a:p>
            <a:pPr lvl="1" eaLnBrk="1" hangingPunct="1"/>
            <a:r>
              <a:rPr lang="en-US" altLang="en-US" sz="2400" dirty="0"/>
              <a:t>Mandela went underground to wage guerilla war against the gov’t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Apartheid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940905" y="2015732"/>
            <a:ext cx="10113950" cy="3881485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eaLnBrk="1" hangingPunct="1"/>
            <a:r>
              <a:rPr lang="en-US" altLang="en-US" sz="2800" dirty="0"/>
              <a:t>Laws enacted in 1948 by the National Party, racial discrimination becomes institutionalized</a:t>
            </a:r>
          </a:p>
          <a:p>
            <a:pPr eaLnBrk="1" hangingPunct="1"/>
            <a:r>
              <a:rPr lang="en-US" altLang="en-US" sz="2800" dirty="0"/>
              <a:t>Passed 317 laws instituting apartheid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Classification of people into 4 racial categories: Black, White, and Coloured, and Asian</a:t>
            </a:r>
          </a:p>
          <a:p>
            <a:pPr eaLnBrk="1" hangingPunct="1"/>
            <a:r>
              <a:rPr lang="en-US" altLang="en-US" sz="2800" dirty="0"/>
              <a:t>Race laws touch every aspect of social life</a:t>
            </a:r>
          </a:p>
          <a:p>
            <a:pPr eaLnBrk="1" hangingPunct="1"/>
            <a:r>
              <a:rPr lang="en-US" altLang="en-US" sz="2800" dirty="0"/>
              <a:t>Equivalent—Jim Crow laws in the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harpeville Massacre">
            <a:extLst>
              <a:ext uri="{FF2B5EF4-FFF2-40B4-BE49-F238E27FC236}">
                <a16:creationId xmlns:a16="http://schemas.microsoft.com/office/drawing/2014/main" id="{3BCEF0F7-5AE8-4E58-9368-1C3D7AF7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7"/>
            <a:ext cx="6668482" cy="428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8D4043-4385-47E2-99CA-C9FFF95DC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482" y="-142875"/>
            <a:ext cx="5523518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315" y="0"/>
            <a:ext cx="7385432" cy="1049235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Nelson Mandela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530087" y="1270552"/>
            <a:ext cx="11542645" cy="4578449"/>
          </a:xfrm>
        </p:spPr>
        <p:txBody>
          <a:bodyPr vert="horz" wrap="square" lIns="91440" tIns="45720" rIns="91440" bIns="45720" anchor="t">
            <a:noAutofit/>
          </a:bodyPr>
          <a:lstStyle/>
          <a:p>
            <a:pPr eaLnBrk="1" hangingPunct="1"/>
            <a:r>
              <a:rPr lang="en-US" altLang="en-US" sz="2400" dirty="0"/>
              <a:t>Born1918 &amp; after father’s death became the ward of </a:t>
            </a:r>
            <a:br>
              <a:rPr lang="en-US" altLang="en-US" sz="2400" dirty="0"/>
            </a:br>
            <a:r>
              <a:rPr lang="en-US" altLang="en-US" sz="2400" dirty="0"/>
              <a:t>the acting regent for the Thembu nation.</a:t>
            </a:r>
          </a:p>
          <a:p>
            <a:pPr eaLnBrk="1" hangingPunct="1"/>
            <a:r>
              <a:rPr lang="en-US" altLang="en-US" sz="2400" dirty="0"/>
              <a:t>Joined the ANC to oppose apartheid</a:t>
            </a:r>
          </a:p>
          <a:p>
            <a:pPr eaLnBrk="1" hangingPunct="1"/>
            <a:r>
              <a:rPr lang="en-US" altLang="en-US" sz="2400" dirty="0"/>
              <a:t>Arrested in 1956</a:t>
            </a:r>
          </a:p>
          <a:p>
            <a:pPr eaLnBrk="1" hangingPunct="1"/>
            <a:r>
              <a:rPr lang="en-US" altLang="en-US" sz="2400" dirty="0"/>
              <a:t>After Sharpeville Massacre, went underground and committed guerilla attacks</a:t>
            </a:r>
          </a:p>
          <a:p>
            <a:pPr eaLnBrk="1" hangingPunct="1"/>
            <a:r>
              <a:rPr lang="en-US" altLang="en-US" sz="2400" dirty="0"/>
              <a:t>1962 (45 yrs. Old) sentenced to life in prison (sabotage &amp; conspiracy to overthrow gov’t)</a:t>
            </a:r>
          </a:p>
          <a:p>
            <a:pPr eaLnBrk="1" hangingPunct="1"/>
            <a:r>
              <a:rPr lang="en-US" altLang="en-US" sz="2400" dirty="0"/>
              <a:t>Sent to Robben Island, 7 mi. off the coast, cut off the from the outside world </a:t>
            </a:r>
          </a:p>
          <a:p>
            <a:pPr eaLnBrk="1" hangingPunct="1"/>
            <a:r>
              <a:rPr lang="en-US" altLang="en-US" sz="2400" dirty="0"/>
              <a:t>ANC was banned</a:t>
            </a:r>
          </a:p>
          <a:p>
            <a:pPr eaLnBrk="1" hangingPunct="1"/>
            <a:r>
              <a:rPr lang="en-US" altLang="en-US" sz="2400" dirty="0"/>
              <a:t>Mandela remained in jail for 27 years until 1990.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03C78C-C2C9-46C9-9E70-8AD5F6BD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746" y="0"/>
            <a:ext cx="4439469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1FF5-F065-425C-8783-CC2A69D9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Clip: Mandela’s First TV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71EE4-6B52-4A34-A5EC-D32A79CAB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http://www.openculture.com/2013/12/nelson-mandelas-first-ever-tv-interview.html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30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Desmond Tutu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314433" y="2014330"/>
            <a:ext cx="8880367" cy="4111833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en-US" sz="2400" dirty="0"/>
              <a:t>Another leader against apartheid</a:t>
            </a:r>
          </a:p>
          <a:p>
            <a:pPr eaLnBrk="1" hangingPunct="1"/>
            <a:r>
              <a:rPr lang="en-US" altLang="en-US" sz="2400" dirty="0"/>
              <a:t>Religious leader</a:t>
            </a:r>
          </a:p>
          <a:p>
            <a:pPr eaLnBrk="1" hangingPunct="1"/>
            <a:r>
              <a:rPr lang="en-US" altLang="en-US" sz="2400" dirty="0"/>
              <a:t>"If you are neutral in situations of injustice, you have chosen the side of the oppressor. If an elephant has its foot on the tail of a mouse and you say that you are neutral, the mouse will not appreciate your neutrality."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3796" name="Picture 5" descr="160px-Archbishop-Tutu-medium">
            <a:hlinkClick r:id="rId2" tooltip="Archbishop-Tutu-medium.jpg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00" y="0"/>
            <a:ext cx="2997200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/>
          </p:cNvSpPr>
          <p:nvPr>
            <p:ph type="title"/>
          </p:nvPr>
        </p:nvSpPr>
        <p:spPr>
          <a:xfrm>
            <a:off x="1404730" y="181872"/>
            <a:ext cx="9064487" cy="114300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altLang="en-US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How did the world react to Apartheid?</a:t>
            </a:r>
          </a:p>
        </p:txBody>
      </p:sp>
      <p:sp>
        <p:nvSpPr>
          <p:cNvPr id="22531" name="Rectangle 1028"/>
          <p:cNvSpPr>
            <a:spLocks noGrp="1"/>
          </p:cNvSpPr>
          <p:nvPr>
            <p:ph type="body" sz="half" idx="2"/>
          </p:nvPr>
        </p:nvSpPr>
        <p:spPr>
          <a:xfrm>
            <a:off x="4346713" y="1417638"/>
            <a:ext cx="7235687" cy="32766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 lot of countries boycotted South Africa during Apartheid: they refused to buy its products.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Film and pop stars refused to perform in South Africa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it-IT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170" name="Picture 2" descr="Image result for boycott south african goods">
            <a:extLst>
              <a:ext uri="{FF2B5EF4-FFF2-40B4-BE49-F238E27FC236}">
                <a16:creationId xmlns:a16="http://schemas.microsoft.com/office/drawing/2014/main" id="{FAD6BEB3-7EEB-4148-8434-EABF3EB28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6" y="1510748"/>
            <a:ext cx="3215861" cy="40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51205A-4DB1-4630-AE3C-576DE37C4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7" r="13324"/>
          <a:stretch/>
        </p:blipFill>
        <p:spPr>
          <a:xfrm>
            <a:off x="9064486" y="3211582"/>
            <a:ext cx="2411896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altLang="en-US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The world of sports against Apartheid</a:t>
            </a:r>
          </a:p>
        </p:txBody>
      </p:sp>
      <p:sp>
        <p:nvSpPr>
          <p:cNvPr id="35843" name="Rectangle 1031"/>
          <p:cNvSpPr>
            <a:spLocks noGrp="1"/>
          </p:cNvSpPr>
          <p:nvPr>
            <p:ph sz="half" idx="1"/>
          </p:nvPr>
        </p:nvSpPr>
        <p:spPr>
          <a:xfrm>
            <a:off x="437322" y="2010878"/>
            <a:ext cx="6970643" cy="3448595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eaLnBrk="1" hangingPunct="1"/>
            <a:r>
              <a:rPr lang="it-IT" altLang="en-US" sz="2400" kern="1200" dirty="0">
                <a:latin typeface="+mj-lt"/>
                <a:ea typeface="+mn-ea"/>
                <a:cs typeface="+mn-cs"/>
              </a:rPr>
              <a:t>South Africa was absent from international sport events for most of the apartheid era due to sanctions </a:t>
            </a:r>
          </a:p>
          <a:p>
            <a:pPr eaLnBrk="1" hangingPunct="1"/>
            <a:r>
              <a:rPr lang="it-IT" altLang="en-US" sz="2400" kern="1200" dirty="0">
                <a:latin typeface="+mj-lt"/>
                <a:ea typeface="+mn-ea"/>
                <a:cs typeface="+mn-cs"/>
              </a:rPr>
              <a:t>A lot of teams and champions refused to compete either in South Africa or against South Africa</a:t>
            </a:r>
          </a:p>
          <a:p>
            <a:pPr eaLnBrk="1" hangingPunct="1"/>
            <a:endParaRPr lang="it-IT" altLang="en-US" kern="1200" dirty="0">
              <a:latin typeface="+mj-lt"/>
              <a:ea typeface="+mn-ea"/>
              <a:cs typeface="+mn-cs"/>
            </a:endParaRPr>
          </a:p>
        </p:txBody>
      </p:sp>
      <p:pic>
        <p:nvPicPr>
          <p:cNvPr id="35844" name="Picture 1030" descr="http://t3.gstatic.com/images?q=tbn:ANd9GcRFAIfr7jxThKjQGGpPup6reOjgnORKB3oREjOCOZk93iDkFeTJrA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41137" y="1864194"/>
            <a:ext cx="3705087" cy="4795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End%20Aparthei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0"/>
            <a:ext cx="55721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ECDAEC-6C19-4A8A-8C7E-F827417E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093" y="1133474"/>
            <a:ext cx="4067176" cy="40671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8469" y="0"/>
            <a:ext cx="9985513" cy="84813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Resistance to Apartheid:  Soweto Uprising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3583" y="2014330"/>
            <a:ext cx="7142921" cy="4386470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ANC played an important role, not always peaceful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Schoolchildren a major source of protest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1976 Soweto riots: prompted by introduction of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Afrikaan’s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language as language of instruction in schools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Torture, imprisonment, rigged trials widely used against activists; state of emergency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Serious political violence in the townships throughout 1980s (e.g., rent boycotts, militant youth)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Violent confrontation; outright war seemed likely before apartheid’s end</a:t>
            </a:r>
          </a:p>
        </p:txBody>
      </p:sp>
      <p:pic>
        <p:nvPicPr>
          <p:cNvPr id="37892" name="Picture 4" descr="2012_6$thumbimg118 Jun 2012 113111960galle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925" y="803275"/>
            <a:ext cx="4156075" cy="2790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Picture 5" descr="soweto-uprising-bron-toptenz-n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25" y="3782433"/>
            <a:ext cx="4156075" cy="307556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7D1D-FB07-4ADB-914A-DBFAE60B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Resistance: Stephen Biko (1946-1977)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4121C-52C5-43E2-BA24-FA622CF5A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Black student activist</a:t>
            </a:r>
          </a:p>
          <a:p>
            <a:r>
              <a:rPr lang="en-US" sz="2400" dirty="0"/>
              <a:t>Leader of Black Consciousness Movement</a:t>
            </a:r>
          </a:p>
          <a:p>
            <a:r>
              <a:rPr lang="en-US" sz="2400" dirty="0"/>
              <a:t>Arrested and died of a “Hunger Strike”</a:t>
            </a:r>
          </a:p>
          <a:p>
            <a:pPr lvl="1"/>
            <a:r>
              <a:rPr lang="en-US" sz="2400" dirty="0"/>
              <a:t>beaten to brink of death</a:t>
            </a:r>
          </a:p>
          <a:p>
            <a:pPr lvl="1"/>
            <a:r>
              <a:rPr lang="en-US" sz="2400" dirty="0"/>
              <a:t>didn’t make it to the black hospital in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3F453-9E89-42C7-A4B9-85CBC7C0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918" y="0"/>
            <a:ext cx="3043082" cy="4200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E9573-41CE-4441-A7C2-9A08CB6C0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9" y="4200939"/>
            <a:ext cx="4176712" cy="20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6B1F-FCBE-4A87-9904-789051CC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Biko funeral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1E301-494B-4186-9BAA-299FA8DC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7" y="1853754"/>
            <a:ext cx="7506369" cy="500424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02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apartheid-signboard-on-durban-beach-historyofsouthafric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13" y="0"/>
            <a:ext cx="63023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241B76-AB2D-4BE8-AB11-A53FD9BF2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150" y="792494"/>
            <a:ext cx="4752055" cy="435100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Why did apartheid end?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>
            <a:normAutofit fontScale="92500" lnSpcReduction="20000"/>
          </a:bodyPr>
          <a:lstStyle/>
          <a:p>
            <a:pPr eaLnBrk="1" hangingPunct="1"/>
            <a:r>
              <a:rPr lang="en-US" altLang="en-US" sz="2600" dirty="0"/>
              <a:t>Cost of apartheid for white minority became too great</a:t>
            </a:r>
          </a:p>
          <a:p>
            <a:pPr eaLnBrk="1" hangingPunct="1"/>
            <a:r>
              <a:rPr lang="en-US" altLang="en-US" sz="2600" dirty="0"/>
              <a:t>Economy stagnant</a:t>
            </a:r>
          </a:p>
          <a:p>
            <a:pPr eaLnBrk="1" hangingPunct="1"/>
            <a:r>
              <a:rPr lang="en-US" altLang="en-US" sz="2600" dirty="0"/>
              <a:t>World trade sanctions</a:t>
            </a:r>
          </a:p>
          <a:p>
            <a:pPr eaLnBrk="1" hangingPunct="1"/>
            <a:r>
              <a:rPr lang="en-US" altLang="en-US" sz="2600" dirty="0"/>
              <a:t>F. W. de Klerk became president of S.A. in 1990</a:t>
            </a:r>
          </a:p>
          <a:p>
            <a:pPr lvl="1" eaLnBrk="1" hangingPunct="1"/>
            <a:r>
              <a:rPr lang="en-US" altLang="en-US" sz="2600" dirty="0"/>
              <a:t>Legalized the ANC</a:t>
            </a:r>
          </a:p>
          <a:p>
            <a:pPr lvl="1" eaLnBrk="1" hangingPunct="1"/>
            <a:r>
              <a:rPr lang="en-US" altLang="en-US" sz="2600" dirty="0"/>
              <a:t>Began negotiations to end apartheid</a:t>
            </a:r>
          </a:p>
          <a:p>
            <a:pPr lvl="1" eaLnBrk="1" hangingPunct="1"/>
            <a:r>
              <a:rPr lang="en-US" altLang="en-US" sz="2600" dirty="0"/>
              <a:t>Released Mandela from prison</a:t>
            </a:r>
          </a:p>
          <a:p>
            <a:pPr lvl="1" eaLnBrk="1" hangingPunct="1">
              <a:buNone/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052960-4542-4079-993D-BD5652D13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708" y="2070735"/>
            <a:ext cx="2485080" cy="3557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altLang="en-US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The first black president: Nelson Mandela</a:t>
            </a:r>
          </a:p>
        </p:txBody>
      </p:sp>
      <p:pic>
        <p:nvPicPr>
          <p:cNvPr id="39939" name="Picture 1029" descr="http://3.bp.blogspot.com/-cJuDgCMrkYU/TiQVI6D4ykI/AAAAAAAAAMQ/8VkdS8tbhJI/s1600/Nelson_Mandela_Photos3.jpg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599" y="1600199"/>
            <a:ext cx="4105275" cy="4433327"/>
          </a:xfrm>
        </p:spPr>
      </p:pic>
      <p:sp>
        <p:nvSpPr>
          <p:cNvPr id="27651" name="Rectangle 1028"/>
          <p:cNvSpPr>
            <a:spLocks noGrp="1"/>
          </p:cNvSpPr>
          <p:nvPr>
            <p:ph type="body" sz="half" idx="2"/>
          </p:nvPr>
        </p:nvSpPr>
        <p:spPr>
          <a:xfrm>
            <a:off x="5172075" y="1600200"/>
            <a:ext cx="6272213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Most important anti-apartheid leader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Spent </a:t>
            </a:r>
            <a:r>
              <a:rPr kumimoji="0" lang="it-IT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27 years in prison to for a free </a:t>
            </a:r>
            <a:br>
              <a:rPr kumimoji="0" lang="it-IT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it-IT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South Africa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it-IT" altLang="en-US" sz="2400" dirty="0">
                <a:latin typeface="+mj-lt"/>
              </a:rPr>
              <a:t>1</a:t>
            </a:r>
            <a:r>
              <a:rPr kumimoji="0" lang="it-IT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994 became the first black president </a:t>
            </a:r>
            <a:br>
              <a:rPr kumimoji="0" lang="it-IT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it-IT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(75 yrs old) after the first free elections in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South Africa: for the first time the black people could vote in their own country.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079" y="300936"/>
            <a:ext cx="9603275" cy="104923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eaLnBrk="0" fontAlgn="base" hangingPunct="0">
              <a:lnSpc>
                <a:spcPts val="5800"/>
              </a:lnSpc>
              <a:spcAft>
                <a:spcPct val="0"/>
              </a:spcAft>
              <a:defRPr/>
            </a:pPr>
            <a:r>
              <a:rPr lang="en-US" sz="5400" dirty="0">
                <a:latin typeface="KBScaredStraight"/>
                <a:ea typeface="KBScaredStraight"/>
              </a:rPr>
              <a:t>Waiting in line to vote, 1994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717" y="1504472"/>
            <a:ext cx="5998283" cy="531990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37" y="1853754"/>
            <a:ext cx="5827377" cy="484063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MS PGothic" panose="020B0600070205080204" pitchFamily="34" charset="-128"/>
                <a:cs typeface="+mj-cs"/>
              </a:rPr>
              <a:t>South Africa Today</a:t>
            </a:r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xfrm>
            <a:off x="609600" y="2015732"/>
            <a:ext cx="11290851" cy="3450613"/>
          </a:xfrm>
        </p:spPr>
        <p:txBody>
          <a:bodyPr vert="horz" wrap="square" lIns="91440" tIns="45720" rIns="91440" bIns="45720" anchor="t"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  <a:ea typeface="MS PGothic" panose="020B0600070205080204" pitchFamily="34" charset="-128"/>
              </a:rPr>
              <a:t>Apartheid is not the law anymore</a:t>
            </a:r>
          </a:p>
          <a:p>
            <a:r>
              <a:rPr lang="en-US" altLang="en-US" sz="2400" dirty="0">
                <a:solidFill>
                  <a:schemeClr val="tx1"/>
                </a:solidFill>
                <a:ea typeface="MS PGothic" panose="020B0600070205080204" pitchFamily="34" charset="-128"/>
              </a:rPr>
              <a:t>However, it will take years to erase the damage it did. </a:t>
            </a:r>
          </a:p>
          <a:p>
            <a:r>
              <a:rPr lang="en-US" altLang="en-US" sz="2400" dirty="0">
                <a:solidFill>
                  <a:schemeClr val="tx1"/>
                </a:solidFill>
                <a:ea typeface="MS PGothic" panose="020B0600070205080204" pitchFamily="34" charset="-128"/>
              </a:rPr>
              <a:t>The ANC has had LOTS of corruption </a:t>
            </a:r>
          </a:p>
          <a:p>
            <a:r>
              <a:rPr lang="en-US" altLang="en-US" sz="2400" dirty="0">
                <a:solidFill>
                  <a:schemeClr val="tx1"/>
                </a:solidFill>
                <a:ea typeface="MS PGothic" panose="020B0600070205080204" pitchFamily="34" charset="-128"/>
              </a:rPr>
              <a:t>For instance: Today in South Africa the average income for whites is still </a:t>
            </a:r>
            <a:r>
              <a:rPr lang="en-US" altLang="en-US" sz="2400" dirty="0">
                <a:solidFill>
                  <a:srgbClr val="FF0000"/>
                </a:solidFill>
                <a:ea typeface="MS PGothic" panose="020B0600070205080204" pitchFamily="34" charset="-128"/>
              </a:rPr>
              <a:t>10 times </a:t>
            </a:r>
            <a:br>
              <a:rPr lang="en-US" altLang="en-US" sz="2400" dirty="0">
                <a:solidFill>
                  <a:srgbClr val="FF0000"/>
                </a:solidFill>
                <a:ea typeface="MS PGothic" panose="020B0600070205080204" pitchFamily="34" charset="-128"/>
              </a:rPr>
            </a:br>
            <a:r>
              <a:rPr lang="en-US" altLang="en-US" sz="2400" dirty="0">
                <a:solidFill>
                  <a:schemeClr val="tx1"/>
                </a:solidFill>
                <a:ea typeface="MS PGothic" panose="020B0600070205080204" pitchFamily="34" charset="-128"/>
              </a:rPr>
              <a:t>what it is for blacks.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5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8435" name="Picture 3" descr="figure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304800"/>
            <a:ext cx="7756525" cy="58578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United States</a:t>
            </a:r>
          </a:p>
        </p:txBody>
      </p:sp>
      <p:pic>
        <p:nvPicPr>
          <p:cNvPr id="19459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85359" y="1933266"/>
            <a:ext cx="6335713" cy="4114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8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484" name="Picture 4" descr="151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89884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The Pillars of Apartheid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6348" y="2015732"/>
            <a:ext cx="10458507" cy="35104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Population Registration Act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Grouped every South African into a particular race.  Only whites could vote and hold political office.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Mixed Marriages Act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Made it a crime for any marriage to take place between whites and any other racial group.  Only 75 marriages between blacks and whites were recorded before apartheid began.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FCA1-4925-4775-ACCD-7C124C6C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02FE1-E392-441C-8E42-37AB2703D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40511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3000" dirty="0"/>
              <a:t>Pass Laws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Designed to control the movement of Africans.  If an African were stopped &amp; found without a passbook, could be jailed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Between 1948 &amp; 1973, over 10 million Africans were arrested because their “passes were not in order.”</a:t>
            </a: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buClrTx/>
              <a:buSzTx/>
              <a:buNone/>
              <a:defRPr/>
            </a:pPr>
            <a:endParaRPr lang="en-US" sz="1600" dirty="0"/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3000" dirty="0"/>
              <a:t>The Homelands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Divided Africans into 10 ethnic groups and were assigned a “homeland that were declared independent of the South African gov’t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Homelands made up 13% of the land for about 75% of the population.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5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en-US" altLang="en-US" dirty="0"/>
          </a:p>
        </p:txBody>
      </p:sp>
      <p:pic>
        <p:nvPicPr>
          <p:cNvPr id="22532" name="Picture 4" descr="1555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8836025" cy="5954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81</TotalTime>
  <Words>663</Words>
  <Application>Microsoft Office PowerPoint</Application>
  <PresentationFormat>Widescreen</PresentationFormat>
  <Paragraphs>94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MS PGothic</vt:lpstr>
      <vt:lpstr>Arial</vt:lpstr>
      <vt:lpstr>Calibri</vt:lpstr>
      <vt:lpstr>Century Gothic</vt:lpstr>
      <vt:lpstr>Courier New</vt:lpstr>
      <vt:lpstr>Gill Sans MT</vt:lpstr>
      <vt:lpstr>KBScaredStraight</vt:lpstr>
      <vt:lpstr>Gallery</vt:lpstr>
      <vt:lpstr>ViewerFrameClass</vt:lpstr>
      <vt:lpstr>The History of Apartheid in South Africa</vt:lpstr>
      <vt:lpstr>Apartheid</vt:lpstr>
      <vt:lpstr>PowerPoint Presentation</vt:lpstr>
      <vt:lpstr>PowerPoint Presentation</vt:lpstr>
      <vt:lpstr>United States</vt:lpstr>
      <vt:lpstr>PowerPoint Presentation</vt:lpstr>
      <vt:lpstr>The Pillars of Apartheid</vt:lpstr>
      <vt:lpstr>PowerPoint Presentation</vt:lpstr>
      <vt:lpstr>PowerPoint Presentation</vt:lpstr>
      <vt:lpstr>PowerPoint Presentation</vt:lpstr>
      <vt:lpstr>Video Clip: POV—Living under apartheid</vt:lpstr>
      <vt:lpstr>Homelands</vt:lpstr>
      <vt:lpstr>PowerPoint Presentation</vt:lpstr>
      <vt:lpstr>PowerPoint Presentation</vt:lpstr>
      <vt:lpstr>Homelands</vt:lpstr>
      <vt:lpstr>PowerPoint Presentation</vt:lpstr>
      <vt:lpstr>PowerPoint Presentation</vt:lpstr>
      <vt:lpstr>African National Congress </vt:lpstr>
      <vt:lpstr>Sharpeville Massacre</vt:lpstr>
      <vt:lpstr>PowerPoint Presentation</vt:lpstr>
      <vt:lpstr>Nelson Mandela</vt:lpstr>
      <vt:lpstr>Video Clip: Mandela’s First TV interview</vt:lpstr>
      <vt:lpstr>Desmond Tutu</vt:lpstr>
      <vt:lpstr>How did the world react to Apartheid?</vt:lpstr>
      <vt:lpstr>The world of sports against Apartheid</vt:lpstr>
      <vt:lpstr>PowerPoint Presentation</vt:lpstr>
      <vt:lpstr>Resistance to Apartheid:  Soweto Uprising</vt:lpstr>
      <vt:lpstr>Resistance: Stephen Biko (1946-1977)</vt:lpstr>
      <vt:lpstr>Biko funeral</vt:lpstr>
      <vt:lpstr>Why did apartheid end?</vt:lpstr>
      <vt:lpstr>The first black president: Nelson Mandela</vt:lpstr>
      <vt:lpstr>Waiting in line to vote, 1994</vt:lpstr>
      <vt:lpstr>South Africa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Apartheid in S.Africa</dc:title>
  <dc:creator>Monica</dc:creator>
  <cp:lastModifiedBy>Monica Birtwistle</cp:lastModifiedBy>
  <cp:revision>11</cp:revision>
  <dcterms:created xsi:type="dcterms:W3CDTF">2018-04-27T15:07:16Z</dcterms:created>
  <dcterms:modified xsi:type="dcterms:W3CDTF">2018-04-27T17:23:19Z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